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1"/>
  </p:notesMasterIdLst>
  <p:sldIdLst>
    <p:sldId id="285" r:id="rId2"/>
    <p:sldId id="256" r:id="rId3"/>
    <p:sldId id="283" r:id="rId4"/>
    <p:sldId id="257" r:id="rId5"/>
    <p:sldId id="275" r:id="rId6"/>
    <p:sldId id="258" r:id="rId7"/>
    <p:sldId id="259" r:id="rId8"/>
    <p:sldId id="260" r:id="rId9"/>
    <p:sldId id="261" r:id="rId10"/>
    <p:sldId id="274"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6" r:id="rId24"/>
    <p:sldId id="277" r:id="rId25"/>
    <p:sldId id="278" r:id="rId26"/>
    <p:sldId id="279" r:id="rId27"/>
    <p:sldId id="280" r:id="rId28"/>
    <p:sldId id="281" r:id="rId29"/>
    <p:sldId id="282" r:id="rId30"/>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ction par défaut" id="{C8EAF491-1BCF-425A-A562-348BACE6CC25}">
          <p14:sldIdLst>
            <p14:sldId id="285"/>
            <p14:sldId id="256"/>
            <p14:sldId id="283"/>
            <p14:sldId id="257"/>
            <p14:sldId id="275"/>
            <p14:sldId id="258"/>
            <p14:sldId id="259"/>
            <p14:sldId id="260"/>
            <p14:sldId id="261"/>
            <p14:sldId id="274"/>
            <p14:sldId id="262"/>
            <p14:sldId id="263"/>
            <p14:sldId id="264"/>
            <p14:sldId id="265"/>
            <p14:sldId id="266"/>
            <p14:sldId id="267"/>
            <p14:sldId id="268"/>
            <p14:sldId id="269"/>
            <p14:sldId id="270"/>
            <p14:sldId id="271"/>
            <p14:sldId id="272"/>
            <p14:sldId id="273"/>
            <p14:sldId id="276"/>
            <p14:sldId id="277"/>
            <p14:sldId id="278"/>
            <p14:sldId id="279"/>
            <p14:sldId id="280"/>
            <p14:sldId id="281"/>
            <p14:sldId id="282"/>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906"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ED3F1A9-394D-4CAA-8240-BC551BA91939}" type="datetimeFigureOut">
              <a:rPr lang="fr-FR" smtClean="0"/>
              <a:t>08/09/2013</a:t>
            </a:fld>
            <a:endParaRPr lang="fr-FR"/>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1AAC4B3-B0C2-4DDD-95FD-A12A71878B8F}" type="slidenum">
              <a:rPr lang="fr-FR" smtClean="0"/>
              <a:t>‹N°›</a:t>
            </a:fld>
            <a:endParaRPr lang="fr-FR"/>
          </a:p>
        </p:txBody>
      </p:sp>
    </p:spTree>
    <p:extLst>
      <p:ext uri="{BB962C8B-B14F-4D97-AF65-F5344CB8AC3E}">
        <p14:creationId xmlns:p14="http://schemas.microsoft.com/office/powerpoint/2010/main" val="19705937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41AAC4B3-B0C2-4DDD-95FD-A12A71878B8F}" type="slidenum">
              <a:rPr lang="fr-FR" smtClean="0"/>
              <a:t>6</a:t>
            </a:fld>
            <a:endParaRPr lang="fr-FR"/>
          </a:p>
        </p:txBody>
      </p:sp>
    </p:spTree>
    <p:extLst>
      <p:ext uri="{BB962C8B-B14F-4D97-AF65-F5344CB8AC3E}">
        <p14:creationId xmlns:p14="http://schemas.microsoft.com/office/powerpoint/2010/main" val="113474109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799118" y="533401"/>
            <a:ext cx="3772883" cy="2514601"/>
          </a:xfrm>
        </p:spPr>
        <p:txBody>
          <a:bodyPr>
            <a:normAutofit/>
          </a:bodyPr>
          <a:lstStyle>
            <a:lvl1pPr>
              <a:defRPr sz="5400"/>
            </a:lvl1pPr>
          </a:lstStyle>
          <a:p>
            <a:r>
              <a:rPr lang="fr-FR" smtClean="0"/>
              <a:t>Modifiez le style du titre</a:t>
            </a:r>
            <a:endParaRPr/>
          </a:p>
        </p:txBody>
      </p:sp>
      <p:sp>
        <p:nvSpPr>
          <p:cNvPr id="3" name="Subtitle 2"/>
          <p:cNvSpPr>
            <a:spLocks noGrp="1"/>
          </p:cNvSpPr>
          <p:nvPr>
            <p:ph type="subTitle" idx="1"/>
          </p:nvPr>
        </p:nvSpPr>
        <p:spPr>
          <a:xfrm>
            <a:off x="799118" y="3403600"/>
            <a:ext cx="3772883" cy="1397000"/>
          </a:xfrm>
        </p:spPr>
        <p:txBody>
          <a:bodyPr>
            <a:normAutofit/>
          </a:bodyPr>
          <a:lstStyle>
            <a:lvl1pPr marL="0" indent="0" algn="l">
              <a:spcBef>
                <a:spcPts val="600"/>
              </a:spcBef>
              <a:buNone/>
              <a:defRPr sz="2400">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Modifiez le style des sous-titres du masque</a:t>
            </a:r>
            <a:endParaRPr/>
          </a:p>
        </p:txBody>
      </p:sp>
      <p:sp>
        <p:nvSpPr>
          <p:cNvPr id="4" name="Date Placeholder 3"/>
          <p:cNvSpPr>
            <a:spLocks noGrp="1"/>
          </p:cNvSpPr>
          <p:nvPr>
            <p:ph type="dt" sz="half" idx="10"/>
          </p:nvPr>
        </p:nvSpPr>
        <p:spPr/>
        <p:txBody>
          <a:bodyPr/>
          <a:lstStyle/>
          <a:p>
            <a:fld id="{600BDCE1-758D-4CBA-B7B7-354C32C504B7}" type="datetime1">
              <a:rPr lang="fr-FR" smtClean="0"/>
              <a:t>08/09/2013</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CF4668DC-857F-487D-BFFA-8C0CA5037977}" type="slidenum">
              <a:rPr lang="fr-BE" smtClean="0"/>
              <a:t>‹N°›</a:t>
            </a:fld>
            <a:endParaRPr lang="fr-BE"/>
          </a:p>
        </p:txBody>
      </p:sp>
    </p:spTree>
    <p:extLst>
      <p:ext uri="{BB962C8B-B14F-4D97-AF65-F5344CB8AC3E}">
        <p14:creationId xmlns:p14="http://schemas.microsoft.com/office/powerpoint/2010/main" val="664752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a:p>
        </p:txBody>
      </p:sp>
      <p:sp>
        <p:nvSpPr>
          <p:cNvPr id="3" name="Vertical Text Placeholder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4" name="Date Placeholder 3"/>
          <p:cNvSpPr>
            <a:spLocks noGrp="1"/>
          </p:cNvSpPr>
          <p:nvPr>
            <p:ph type="dt" sz="half" idx="10"/>
          </p:nvPr>
        </p:nvSpPr>
        <p:spPr/>
        <p:txBody>
          <a:bodyPr/>
          <a:lstStyle/>
          <a:p>
            <a:fld id="{77E8B812-606F-477B-BFB5-D730A891F33A}" type="datetime1">
              <a:rPr lang="fr-FR" smtClean="0"/>
              <a:t>08/09/2013</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CF4668DC-857F-487D-BFFA-8C0CA5037977}" type="slidenum">
              <a:rPr lang="fr-BE" smtClean="0"/>
              <a:t>‹N°›</a:t>
            </a:fld>
            <a:endParaRPr lang="fr-BE"/>
          </a:p>
        </p:txBody>
      </p:sp>
    </p:spTree>
    <p:extLst>
      <p:ext uri="{BB962C8B-B14F-4D97-AF65-F5344CB8AC3E}">
        <p14:creationId xmlns:p14="http://schemas.microsoft.com/office/powerpoint/2010/main" val="2668093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771" y="533400"/>
            <a:ext cx="1772112" cy="5486400"/>
          </a:xfrm>
        </p:spPr>
        <p:txBody>
          <a:bodyPr vert="eaVert"/>
          <a:lstStyle/>
          <a:p>
            <a:r>
              <a:rPr lang="fr-FR" smtClean="0"/>
              <a:t>Modifiez le style du titre</a:t>
            </a:r>
            <a:endParaRPr/>
          </a:p>
        </p:txBody>
      </p:sp>
      <p:sp>
        <p:nvSpPr>
          <p:cNvPr id="3" name="Vertical Text Placeholder 2"/>
          <p:cNvSpPr>
            <a:spLocks noGrp="1"/>
          </p:cNvSpPr>
          <p:nvPr>
            <p:ph type="body" orient="vert" idx="1"/>
          </p:nvPr>
        </p:nvSpPr>
        <p:spPr>
          <a:xfrm>
            <a:off x="799118" y="533400"/>
            <a:ext cx="5602158" cy="5486400"/>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4" name="Date Placeholder 3"/>
          <p:cNvSpPr>
            <a:spLocks noGrp="1"/>
          </p:cNvSpPr>
          <p:nvPr>
            <p:ph type="dt" sz="half" idx="10"/>
          </p:nvPr>
        </p:nvSpPr>
        <p:spPr/>
        <p:txBody>
          <a:bodyPr/>
          <a:lstStyle/>
          <a:p>
            <a:fld id="{C1B5DE78-266D-46DF-A68E-9840797180A4}" type="datetime1">
              <a:rPr lang="fr-FR" smtClean="0"/>
              <a:t>08/09/2013</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CF4668DC-857F-487D-BFFA-8C0CA5037977}" type="slidenum">
              <a:rPr lang="fr-BE" smtClean="0"/>
              <a:t>‹N°›</a:t>
            </a:fld>
            <a:endParaRPr lang="fr-BE"/>
          </a:p>
        </p:txBody>
      </p:sp>
    </p:spTree>
    <p:extLst>
      <p:ext uri="{BB962C8B-B14F-4D97-AF65-F5344CB8AC3E}">
        <p14:creationId xmlns:p14="http://schemas.microsoft.com/office/powerpoint/2010/main" val="188244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a:p>
        </p:txBody>
      </p:sp>
      <p:sp>
        <p:nvSpPr>
          <p:cNvPr id="3" name="Content Placeholder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4" name="Date Placeholder 3"/>
          <p:cNvSpPr>
            <a:spLocks noGrp="1"/>
          </p:cNvSpPr>
          <p:nvPr>
            <p:ph type="dt" sz="half" idx="10"/>
          </p:nvPr>
        </p:nvSpPr>
        <p:spPr/>
        <p:txBody>
          <a:bodyPr/>
          <a:lstStyle/>
          <a:p>
            <a:fld id="{2183D663-A7ED-4C6F-B632-F26F4DAB27FB}" type="datetime1">
              <a:rPr lang="fr-FR" smtClean="0"/>
              <a:t>08/09/2013</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CF4668DC-857F-487D-BFFA-8C0CA5037977}" type="slidenum">
              <a:rPr lang="fr-BE" smtClean="0"/>
              <a:t>‹N°›</a:t>
            </a:fld>
            <a:endParaRPr lang="fr-BE"/>
          </a:p>
        </p:txBody>
      </p:sp>
    </p:spTree>
    <p:extLst>
      <p:ext uri="{BB962C8B-B14F-4D97-AF65-F5344CB8AC3E}">
        <p14:creationId xmlns:p14="http://schemas.microsoft.com/office/powerpoint/2010/main" val="242915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99119" y="533400"/>
            <a:ext cx="6516797" cy="2286000"/>
          </a:xfrm>
        </p:spPr>
        <p:txBody>
          <a:bodyPr anchor="b">
            <a:normAutofit/>
          </a:bodyPr>
          <a:lstStyle>
            <a:lvl1pPr algn="l">
              <a:defRPr sz="5400" b="1" cap="none" baseline="0"/>
            </a:lvl1pPr>
          </a:lstStyle>
          <a:p>
            <a:r>
              <a:rPr lang="fr-FR" smtClean="0"/>
              <a:t>Modifiez le style du titre</a:t>
            </a:r>
            <a:endParaRPr/>
          </a:p>
        </p:txBody>
      </p:sp>
      <p:sp>
        <p:nvSpPr>
          <p:cNvPr id="3" name="Text Placeholder 2"/>
          <p:cNvSpPr>
            <a:spLocks noGrp="1"/>
          </p:cNvSpPr>
          <p:nvPr>
            <p:ph type="body" idx="1"/>
          </p:nvPr>
        </p:nvSpPr>
        <p:spPr>
          <a:xfrm>
            <a:off x="799119" y="3124200"/>
            <a:ext cx="6516797" cy="1371600"/>
          </a:xfrm>
        </p:spPr>
        <p:txBody>
          <a:bodyPr anchor="t">
            <a:normAutofit/>
          </a:bodyPr>
          <a:lstStyle>
            <a:lvl1pPr marL="0" indent="0">
              <a:spcBef>
                <a:spcPts val="600"/>
              </a:spcBef>
              <a:buNone/>
              <a:defRPr sz="24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Modifiez les styles du texte du masque</a:t>
            </a:r>
          </a:p>
        </p:txBody>
      </p:sp>
      <p:sp>
        <p:nvSpPr>
          <p:cNvPr id="4" name="Date Placeholder 3"/>
          <p:cNvSpPr>
            <a:spLocks noGrp="1"/>
          </p:cNvSpPr>
          <p:nvPr>
            <p:ph type="dt" sz="half" idx="10"/>
          </p:nvPr>
        </p:nvSpPr>
        <p:spPr/>
        <p:txBody>
          <a:bodyPr/>
          <a:lstStyle/>
          <a:p>
            <a:fld id="{5D61D54E-AE2E-4FF2-B01C-05BC821A835E}" type="datetime1">
              <a:rPr lang="fr-FR" smtClean="0"/>
              <a:t>08/09/2013</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CF4668DC-857F-487D-BFFA-8C0CA5037977}" type="slidenum">
              <a:rPr lang="fr-BE" smtClean="0"/>
              <a:t>‹N°›</a:t>
            </a:fld>
            <a:endParaRPr lang="fr-BE"/>
          </a:p>
        </p:txBody>
      </p:sp>
    </p:spTree>
    <p:extLst>
      <p:ext uri="{BB962C8B-B14F-4D97-AF65-F5344CB8AC3E}">
        <p14:creationId xmlns:p14="http://schemas.microsoft.com/office/powerpoint/2010/main" val="3701331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a:p>
        </p:txBody>
      </p:sp>
      <p:sp>
        <p:nvSpPr>
          <p:cNvPr id="3" name="Content Placeholder 2"/>
          <p:cNvSpPr>
            <a:spLocks noGrp="1"/>
          </p:cNvSpPr>
          <p:nvPr>
            <p:ph sz="half" idx="1"/>
          </p:nvPr>
        </p:nvSpPr>
        <p:spPr>
          <a:xfrm>
            <a:off x="799117" y="1828800"/>
            <a:ext cx="3189801" cy="41910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4" name="Content Placeholder 3"/>
          <p:cNvSpPr>
            <a:spLocks noGrp="1"/>
          </p:cNvSpPr>
          <p:nvPr>
            <p:ph sz="half" idx="2"/>
          </p:nvPr>
        </p:nvSpPr>
        <p:spPr>
          <a:xfrm>
            <a:off x="4099516" y="1828800"/>
            <a:ext cx="3189801" cy="41910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5" name="Date Placeholder 4"/>
          <p:cNvSpPr>
            <a:spLocks noGrp="1"/>
          </p:cNvSpPr>
          <p:nvPr>
            <p:ph type="dt" sz="half" idx="10"/>
          </p:nvPr>
        </p:nvSpPr>
        <p:spPr/>
        <p:txBody>
          <a:bodyPr/>
          <a:lstStyle/>
          <a:p>
            <a:fld id="{F4B271EE-8232-4151-A33E-D4B695CB1265}" type="datetime1">
              <a:rPr lang="fr-FR" smtClean="0"/>
              <a:t>08/09/2013</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CF4668DC-857F-487D-BFFA-8C0CA5037977}" type="slidenum">
              <a:rPr lang="fr-BE" smtClean="0"/>
              <a:t>‹N°›</a:t>
            </a:fld>
            <a:endParaRPr lang="fr-BE"/>
          </a:p>
        </p:txBody>
      </p:sp>
    </p:spTree>
    <p:extLst>
      <p:ext uri="{BB962C8B-B14F-4D97-AF65-F5344CB8AC3E}">
        <p14:creationId xmlns:p14="http://schemas.microsoft.com/office/powerpoint/2010/main" val="34137094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799116" y="533400"/>
            <a:ext cx="6516799" cy="1066800"/>
          </a:xfrm>
        </p:spPr>
        <p:txBody>
          <a:bodyPr/>
          <a:lstStyle>
            <a:lvl1pPr>
              <a:defRPr/>
            </a:lvl1pPr>
          </a:lstStyle>
          <a:p>
            <a:r>
              <a:rPr lang="fr-FR" smtClean="0"/>
              <a:t>Modifiez le style du titre</a:t>
            </a:r>
            <a:endParaRPr/>
          </a:p>
        </p:txBody>
      </p:sp>
      <p:sp>
        <p:nvSpPr>
          <p:cNvPr id="3" name="Text Placeholder 2"/>
          <p:cNvSpPr>
            <a:spLocks noGrp="1"/>
          </p:cNvSpPr>
          <p:nvPr>
            <p:ph type="body" idx="1"/>
          </p:nvPr>
        </p:nvSpPr>
        <p:spPr>
          <a:xfrm>
            <a:off x="799118" y="1828800"/>
            <a:ext cx="3189801" cy="685801"/>
          </a:xfrm>
        </p:spPr>
        <p:txBody>
          <a:bodyPr anchor="ctr">
            <a:normAutofit/>
          </a:bodyPr>
          <a:lstStyle>
            <a:lvl1pPr marL="0" indent="0">
              <a:spcBef>
                <a:spcPts val="0"/>
              </a:spcBef>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4" name="Content Placeholder 3"/>
          <p:cNvSpPr>
            <a:spLocks noGrp="1"/>
          </p:cNvSpPr>
          <p:nvPr>
            <p:ph sz="half" idx="2"/>
          </p:nvPr>
        </p:nvSpPr>
        <p:spPr>
          <a:xfrm>
            <a:off x="799118" y="2590800"/>
            <a:ext cx="3189801" cy="34290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5" name="Text Placeholder 4"/>
          <p:cNvSpPr>
            <a:spLocks noGrp="1"/>
          </p:cNvSpPr>
          <p:nvPr>
            <p:ph type="body" sz="quarter" idx="3"/>
          </p:nvPr>
        </p:nvSpPr>
        <p:spPr>
          <a:xfrm>
            <a:off x="4126114" y="1828800"/>
            <a:ext cx="3189801" cy="685801"/>
          </a:xfrm>
        </p:spPr>
        <p:txBody>
          <a:bodyPr anchor="ctr">
            <a:normAutofit/>
          </a:bodyPr>
          <a:lstStyle>
            <a:lvl1pPr marL="0" indent="0">
              <a:spcBef>
                <a:spcPts val="0"/>
              </a:spcBef>
              <a:buNone/>
              <a:defRPr sz="20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Modifiez les styles du texte du masque</a:t>
            </a:r>
          </a:p>
        </p:txBody>
      </p:sp>
      <p:sp>
        <p:nvSpPr>
          <p:cNvPr id="6" name="Content Placeholder 5"/>
          <p:cNvSpPr>
            <a:spLocks noGrp="1"/>
          </p:cNvSpPr>
          <p:nvPr>
            <p:ph sz="quarter" idx="4"/>
          </p:nvPr>
        </p:nvSpPr>
        <p:spPr>
          <a:xfrm>
            <a:off x="4126114" y="2590800"/>
            <a:ext cx="3189801" cy="34290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7" name="Date Placeholder 6"/>
          <p:cNvSpPr>
            <a:spLocks noGrp="1"/>
          </p:cNvSpPr>
          <p:nvPr>
            <p:ph type="dt" sz="half" idx="10"/>
          </p:nvPr>
        </p:nvSpPr>
        <p:spPr/>
        <p:txBody>
          <a:bodyPr/>
          <a:lstStyle/>
          <a:p>
            <a:fld id="{9A2C4D54-7504-4B84-A937-C2DF780E3C09}" type="datetime1">
              <a:rPr lang="fr-FR" smtClean="0"/>
              <a:t>08/09/2013</a:t>
            </a:fld>
            <a:endParaRPr lang="fr-BE"/>
          </a:p>
        </p:txBody>
      </p:sp>
      <p:sp>
        <p:nvSpPr>
          <p:cNvPr id="8" name="Footer Placeholder 7"/>
          <p:cNvSpPr>
            <a:spLocks noGrp="1"/>
          </p:cNvSpPr>
          <p:nvPr>
            <p:ph type="ftr" sz="quarter" idx="11"/>
          </p:nvPr>
        </p:nvSpPr>
        <p:spPr/>
        <p:txBody>
          <a:bodyPr/>
          <a:lstStyle/>
          <a:p>
            <a:endParaRPr lang="fr-BE"/>
          </a:p>
        </p:txBody>
      </p:sp>
      <p:sp>
        <p:nvSpPr>
          <p:cNvPr id="9" name="Slide Number Placeholder 8"/>
          <p:cNvSpPr>
            <a:spLocks noGrp="1"/>
          </p:cNvSpPr>
          <p:nvPr>
            <p:ph type="sldNum" sz="quarter" idx="12"/>
          </p:nvPr>
        </p:nvSpPr>
        <p:spPr/>
        <p:txBody>
          <a:bodyPr/>
          <a:lstStyle/>
          <a:p>
            <a:fld id="{CF4668DC-857F-487D-BFFA-8C0CA5037977}" type="slidenum">
              <a:rPr lang="fr-BE" smtClean="0"/>
              <a:t>‹N°›</a:t>
            </a:fld>
            <a:endParaRPr lang="fr-BE"/>
          </a:p>
        </p:txBody>
      </p:sp>
    </p:spTree>
    <p:extLst>
      <p:ext uri="{BB962C8B-B14F-4D97-AF65-F5344CB8AC3E}">
        <p14:creationId xmlns:p14="http://schemas.microsoft.com/office/powerpoint/2010/main" val="2000784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a:p>
        </p:txBody>
      </p:sp>
      <p:sp>
        <p:nvSpPr>
          <p:cNvPr id="3" name="Date Placeholder 2"/>
          <p:cNvSpPr>
            <a:spLocks noGrp="1"/>
          </p:cNvSpPr>
          <p:nvPr>
            <p:ph type="dt" sz="half" idx="10"/>
          </p:nvPr>
        </p:nvSpPr>
        <p:spPr/>
        <p:txBody>
          <a:bodyPr/>
          <a:lstStyle/>
          <a:p>
            <a:fld id="{40A65078-5AB3-44A5-8A1A-1CE837CCA5D5}" type="datetime1">
              <a:rPr lang="fr-FR" smtClean="0"/>
              <a:t>08/09/2013</a:t>
            </a:fld>
            <a:endParaRPr lang="fr-BE"/>
          </a:p>
        </p:txBody>
      </p:sp>
      <p:sp>
        <p:nvSpPr>
          <p:cNvPr id="4" name="Footer Placeholder 3"/>
          <p:cNvSpPr>
            <a:spLocks noGrp="1"/>
          </p:cNvSpPr>
          <p:nvPr>
            <p:ph type="ftr" sz="quarter" idx="11"/>
          </p:nvPr>
        </p:nvSpPr>
        <p:spPr/>
        <p:txBody>
          <a:bodyPr/>
          <a:lstStyle/>
          <a:p>
            <a:endParaRPr lang="fr-BE"/>
          </a:p>
        </p:txBody>
      </p:sp>
      <p:sp>
        <p:nvSpPr>
          <p:cNvPr id="5" name="Slide Number Placeholder 4"/>
          <p:cNvSpPr>
            <a:spLocks noGrp="1"/>
          </p:cNvSpPr>
          <p:nvPr>
            <p:ph type="sldNum" sz="quarter" idx="12"/>
          </p:nvPr>
        </p:nvSpPr>
        <p:spPr/>
        <p:txBody>
          <a:bodyPr/>
          <a:lstStyle/>
          <a:p>
            <a:fld id="{CF4668DC-857F-487D-BFFA-8C0CA5037977}" type="slidenum">
              <a:rPr lang="fr-BE" smtClean="0"/>
              <a:t>‹N°›</a:t>
            </a:fld>
            <a:endParaRPr lang="fr-BE"/>
          </a:p>
        </p:txBody>
      </p:sp>
    </p:spTree>
    <p:extLst>
      <p:ext uri="{BB962C8B-B14F-4D97-AF65-F5344CB8AC3E}">
        <p14:creationId xmlns:p14="http://schemas.microsoft.com/office/powerpoint/2010/main" val="907158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9F5161-E6A7-4905-BF99-0649F43AC9FD}" type="datetime1">
              <a:rPr lang="fr-FR" smtClean="0"/>
              <a:t>08/09/2013</a:t>
            </a:fld>
            <a:endParaRPr lang="fr-BE"/>
          </a:p>
        </p:txBody>
      </p:sp>
      <p:sp>
        <p:nvSpPr>
          <p:cNvPr id="3" name="Footer Placeholder 2"/>
          <p:cNvSpPr>
            <a:spLocks noGrp="1"/>
          </p:cNvSpPr>
          <p:nvPr>
            <p:ph type="ftr" sz="quarter" idx="11"/>
          </p:nvPr>
        </p:nvSpPr>
        <p:spPr/>
        <p:txBody>
          <a:bodyPr/>
          <a:lstStyle/>
          <a:p>
            <a:endParaRPr lang="fr-BE"/>
          </a:p>
        </p:txBody>
      </p:sp>
      <p:sp>
        <p:nvSpPr>
          <p:cNvPr id="4" name="Slide Number Placeholder 3"/>
          <p:cNvSpPr>
            <a:spLocks noGrp="1"/>
          </p:cNvSpPr>
          <p:nvPr>
            <p:ph type="sldNum" sz="quarter" idx="12"/>
          </p:nvPr>
        </p:nvSpPr>
        <p:spPr/>
        <p:txBody>
          <a:bodyPr/>
          <a:lstStyle/>
          <a:p>
            <a:fld id="{CF4668DC-857F-487D-BFFA-8C0CA5037977}" type="slidenum">
              <a:rPr lang="fr-BE" smtClean="0"/>
              <a:t>‹N°›</a:t>
            </a:fld>
            <a:endParaRPr lang="fr-BE"/>
          </a:p>
        </p:txBody>
      </p:sp>
    </p:spTree>
    <p:extLst>
      <p:ext uri="{BB962C8B-B14F-4D97-AF65-F5344CB8AC3E}">
        <p14:creationId xmlns:p14="http://schemas.microsoft.com/office/powerpoint/2010/main" val="2441531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99118" y="533400"/>
            <a:ext cx="3086904" cy="1524000"/>
          </a:xfrm>
        </p:spPr>
        <p:txBody>
          <a:bodyPr anchor="b">
            <a:normAutofit/>
          </a:bodyPr>
          <a:lstStyle>
            <a:lvl1pPr algn="l">
              <a:defRPr sz="3600" b="1"/>
            </a:lvl1pPr>
          </a:lstStyle>
          <a:p>
            <a:r>
              <a:rPr lang="fr-FR" smtClean="0"/>
              <a:t>Modifiez le style du titre</a:t>
            </a:r>
            <a:endParaRPr/>
          </a:p>
        </p:txBody>
      </p:sp>
      <p:sp>
        <p:nvSpPr>
          <p:cNvPr id="3" name="Content Placeholder 2"/>
          <p:cNvSpPr>
            <a:spLocks noGrp="1"/>
          </p:cNvSpPr>
          <p:nvPr>
            <p:ph idx="1"/>
          </p:nvPr>
        </p:nvSpPr>
        <p:spPr>
          <a:xfrm>
            <a:off x="4400506" y="533400"/>
            <a:ext cx="4401696" cy="5486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a:p>
        </p:txBody>
      </p:sp>
      <p:sp>
        <p:nvSpPr>
          <p:cNvPr id="4" name="Text Placeholder 3"/>
          <p:cNvSpPr>
            <a:spLocks noGrp="1"/>
          </p:cNvSpPr>
          <p:nvPr>
            <p:ph type="body" sz="half" idx="2"/>
          </p:nvPr>
        </p:nvSpPr>
        <p:spPr>
          <a:xfrm>
            <a:off x="799118" y="2209800"/>
            <a:ext cx="3086904" cy="3810000"/>
          </a:xfrm>
        </p:spPr>
        <p:txBody>
          <a:bodyPr>
            <a:normAutofit/>
          </a:bodyPr>
          <a:lstStyle>
            <a:lvl1pPr marL="0" indent="0">
              <a:lnSpc>
                <a:spcPct val="110000"/>
              </a:lnSpc>
              <a:spcBef>
                <a:spcPts val="600"/>
              </a:spcBef>
              <a:buNone/>
              <a:defRPr sz="1800">
                <a:solidFill>
                  <a:schemeClr val="tx1">
                    <a:lumMod val="65000"/>
                    <a:lumOff val="3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fld id="{37D79579-C123-4689-89C3-E355B3CC7C62}" type="datetime1">
              <a:rPr lang="fr-FR" smtClean="0"/>
              <a:t>08/09/2013</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CF4668DC-857F-487D-BFFA-8C0CA5037977}" type="slidenum">
              <a:rPr lang="fr-BE" smtClean="0"/>
              <a:t>‹N°›</a:t>
            </a:fld>
            <a:endParaRPr lang="fr-BE"/>
          </a:p>
        </p:txBody>
      </p:sp>
    </p:spTree>
    <p:extLst>
      <p:ext uri="{BB962C8B-B14F-4D97-AF65-F5344CB8AC3E}">
        <p14:creationId xmlns:p14="http://schemas.microsoft.com/office/powerpoint/2010/main" val="21017111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99118" y="533400"/>
            <a:ext cx="3086904" cy="1524000"/>
          </a:xfrm>
        </p:spPr>
        <p:txBody>
          <a:bodyPr anchor="b">
            <a:noAutofit/>
          </a:bodyPr>
          <a:lstStyle>
            <a:lvl1pPr algn="l">
              <a:defRPr sz="3600" b="1"/>
            </a:lvl1pPr>
          </a:lstStyle>
          <a:p>
            <a:r>
              <a:rPr lang="fr-FR" smtClean="0"/>
              <a:t>Modifiez le style du titre</a:t>
            </a:r>
            <a:endParaRPr/>
          </a:p>
        </p:txBody>
      </p:sp>
      <p:sp>
        <p:nvSpPr>
          <p:cNvPr id="3" name="Picture Placeholder 2"/>
          <p:cNvSpPr>
            <a:spLocks noGrp="1"/>
          </p:cNvSpPr>
          <p:nvPr>
            <p:ph type="pic" idx="1"/>
          </p:nvPr>
        </p:nvSpPr>
        <p:spPr>
          <a:xfrm>
            <a:off x="4400505" y="533400"/>
            <a:ext cx="4336259" cy="5791200"/>
          </a:xfrm>
          <a:ln w="50800">
            <a:solidFill>
              <a:schemeClr val="tx1">
                <a:lumMod val="65000"/>
                <a:lumOff val="35000"/>
              </a:schemeClr>
            </a:solidFill>
            <a:miter lim="800000"/>
          </a:ln>
        </p:spPr>
        <p:txBody>
          <a:bodyPr>
            <a:normAutofit/>
          </a:bodyPr>
          <a:lstStyle>
            <a:lvl1pPr marL="0" indent="0" algn="ctr">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smtClean="0"/>
              <a:t>Cliquez sur l'icône pour ajouter une image</a:t>
            </a:r>
            <a:endParaRPr/>
          </a:p>
        </p:txBody>
      </p:sp>
      <p:sp>
        <p:nvSpPr>
          <p:cNvPr id="4" name="Text Placeholder 3"/>
          <p:cNvSpPr>
            <a:spLocks noGrp="1"/>
          </p:cNvSpPr>
          <p:nvPr>
            <p:ph type="body" sz="half" idx="2"/>
          </p:nvPr>
        </p:nvSpPr>
        <p:spPr>
          <a:xfrm>
            <a:off x="799118" y="2209800"/>
            <a:ext cx="3086904" cy="3810000"/>
          </a:xfrm>
        </p:spPr>
        <p:txBody>
          <a:bodyPr>
            <a:normAutofit/>
          </a:bodyPr>
          <a:lstStyle>
            <a:lvl1pPr marL="0" indent="0">
              <a:lnSpc>
                <a:spcPct val="110000"/>
              </a:lnSpc>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Modifiez les styles du texte du masque</a:t>
            </a:r>
          </a:p>
        </p:txBody>
      </p:sp>
    </p:spTree>
    <p:extLst>
      <p:ext uri="{BB962C8B-B14F-4D97-AF65-F5344CB8AC3E}">
        <p14:creationId xmlns:p14="http://schemas.microsoft.com/office/powerpoint/2010/main" val="1419608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99117" y="533400"/>
            <a:ext cx="6516798" cy="1066800"/>
          </a:xfrm>
          <a:prstGeom prst="rect">
            <a:avLst/>
          </a:prstGeom>
        </p:spPr>
        <p:txBody>
          <a:bodyPr vert="horz" lIns="91440" tIns="45720" rIns="91440" bIns="45720" rtlCol="0" anchor="b">
            <a:normAutofit/>
          </a:bodyPr>
          <a:lstStyle/>
          <a:p>
            <a:r>
              <a:rPr lang="fr-FR" smtClean="0"/>
              <a:t>Modifiez le style du titre</a:t>
            </a:r>
            <a:endParaRPr/>
          </a:p>
        </p:txBody>
      </p:sp>
      <p:sp>
        <p:nvSpPr>
          <p:cNvPr id="3" name="Text Placeholder 2"/>
          <p:cNvSpPr>
            <a:spLocks noGrp="1"/>
          </p:cNvSpPr>
          <p:nvPr>
            <p:ph type="body" idx="1"/>
          </p:nvPr>
        </p:nvSpPr>
        <p:spPr>
          <a:xfrm>
            <a:off x="799117" y="1828800"/>
            <a:ext cx="6516798" cy="4191000"/>
          </a:xfrm>
          <a:prstGeom prst="rect">
            <a:avLst/>
          </a:prstGeom>
        </p:spPr>
        <p:txBody>
          <a:bodyPr vert="horz" lIns="91440" tIns="45720" rIns="91440" bIns="45720"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dirty="0"/>
          </a:p>
        </p:txBody>
      </p:sp>
      <p:sp>
        <p:nvSpPr>
          <p:cNvPr id="4" name="Date Placeholder 3"/>
          <p:cNvSpPr>
            <a:spLocks noGrp="1"/>
          </p:cNvSpPr>
          <p:nvPr>
            <p:ph type="dt" sz="half" idx="2"/>
          </p:nvPr>
        </p:nvSpPr>
        <p:spPr>
          <a:xfrm>
            <a:off x="5200813" y="6155268"/>
            <a:ext cx="1028968" cy="273049"/>
          </a:xfrm>
          <a:prstGeom prst="rect">
            <a:avLst/>
          </a:prstGeom>
        </p:spPr>
        <p:txBody>
          <a:bodyPr vert="horz" lIns="91440" tIns="45720" rIns="91440" bIns="45720" rtlCol="0" anchor="ctr"/>
          <a:lstStyle>
            <a:lvl1pPr algn="r">
              <a:defRPr sz="1000">
                <a:solidFill>
                  <a:schemeClr val="tx1">
                    <a:lumMod val="65000"/>
                    <a:lumOff val="35000"/>
                  </a:schemeClr>
                </a:solidFill>
              </a:defRPr>
            </a:lvl1pPr>
          </a:lstStyle>
          <a:p>
            <a:fld id="{F0FF97DF-B7A9-4B49-94F9-C20E4E76D0C0}" type="datetime1">
              <a:rPr lang="fr-FR" smtClean="0"/>
              <a:t>08/09/2013</a:t>
            </a:fld>
            <a:endParaRPr lang="fr-BE"/>
          </a:p>
        </p:txBody>
      </p:sp>
      <p:sp>
        <p:nvSpPr>
          <p:cNvPr id="5" name="Footer Placeholder 4"/>
          <p:cNvSpPr>
            <a:spLocks noGrp="1"/>
          </p:cNvSpPr>
          <p:nvPr>
            <p:ph type="ftr" sz="quarter" idx="3"/>
          </p:nvPr>
        </p:nvSpPr>
        <p:spPr>
          <a:xfrm>
            <a:off x="799118" y="6155268"/>
            <a:ext cx="4240920" cy="273049"/>
          </a:xfrm>
          <a:prstGeom prst="rect">
            <a:avLst/>
          </a:prstGeom>
        </p:spPr>
        <p:txBody>
          <a:bodyPr vert="horz" lIns="91440" tIns="45720" rIns="91440" bIns="45720" rtlCol="0" anchor="ctr"/>
          <a:lstStyle>
            <a:lvl1pPr algn="l">
              <a:defRPr sz="1000">
                <a:solidFill>
                  <a:schemeClr val="tx1">
                    <a:lumMod val="65000"/>
                    <a:lumOff val="35000"/>
                  </a:schemeClr>
                </a:solidFill>
              </a:defRPr>
            </a:lvl1pPr>
          </a:lstStyle>
          <a:p>
            <a:endParaRPr lang="fr-BE"/>
          </a:p>
        </p:txBody>
      </p:sp>
      <p:sp>
        <p:nvSpPr>
          <p:cNvPr id="6" name="Slide Number Placeholder 5"/>
          <p:cNvSpPr>
            <a:spLocks noGrp="1"/>
          </p:cNvSpPr>
          <p:nvPr>
            <p:ph type="sldNum" sz="quarter" idx="4"/>
          </p:nvPr>
        </p:nvSpPr>
        <p:spPr>
          <a:xfrm>
            <a:off x="6401276" y="6155268"/>
            <a:ext cx="914639" cy="273049"/>
          </a:xfrm>
          <a:prstGeom prst="rect">
            <a:avLst/>
          </a:prstGeom>
        </p:spPr>
        <p:txBody>
          <a:bodyPr vert="horz" lIns="91440" tIns="45720" rIns="91440" bIns="45720" rtlCol="0" anchor="ctr"/>
          <a:lstStyle>
            <a:lvl1pPr algn="r">
              <a:defRPr sz="1000">
                <a:solidFill>
                  <a:schemeClr val="tx1">
                    <a:lumMod val="65000"/>
                    <a:lumOff val="35000"/>
                  </a:schemeClr>
                </a:solidFill>
              </a:defRPr>
            </a:lvl1pPr>
          </a:lstStyle>
          <a:p>
            <a:fld id="{CF4668DC-857F-487D-BFFA-8C0CA5037977}" type="slidenum">
              <a:rPr lang="fr-BE" smtClean="0"/>
              <a:t>‹N°›</a:t>
            </a:fld>
            <a:endParaRPr lang="fr-BE"/>
          </a:p>
        </p:txBody>
      </p:sp>
    </p:spTree>
    <p:extLst>
      <p:ext uri="{BB962C8B-B14F-4D97-AF65-F5344CB8AC3E}">
        <p14:creationId xmlns:p14="http://schemas.microsoft.com/office/powerpoint/2010/main" val="159705414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ftr="0" dt="0"/>
  <p:txStyles>
    <p:titleStyle>
      <a:lvl1pPr algn="l" defTabSz="914400" rtl="0" eaLnBrk="1" latinLnBrk="0" hangingPunct="1">
        <a:lnSpc>
          <a:spcPct val="80000"/>
        </a:lnSpc>
        <a:spcBef>
          <a:spcPct val="0"/>
        </a:spcBef>
        <a:buNone/>
        <a:defRPr sz="3600" b="1" kern="1200">
          <a:solidFill>
            <a:schemeClr val="accent1"/>
          </a:solidFill>
          <a:latin typeface="+mj-lt"/>
          <a:ea typeface="+mj-ea"/>
          <a:cs typeface="+mj-cs"/>
        </a:defRPr>
      </a:lvl1pPr>
    </p:titleStyle>
    <p:bodyStyle>
      <a:lvl1pPr marL="274320" indent="-228600" algn="l" defTabSz="914400" rtl="0" eaLnBrk="1" latinLnBrk="0" hangingPunct="1">
        <a:lnSpc>
          <a:spcPct val="90000"/>
        </a:lnSpc>
        <a:spcBef>
          <a:spcPts val="1800"/>
        </a:spcBef>
        <a:buClr>
          <a:schemeClr val="tx1">
            <a:lumMod val="65000"/>
            <a:lumOff val="35000"/>
          </a:schemeClr>
        </a:buClr>
        <a:buSzPct val="80000"/>
        <a:buFont typeface="Arial" pitchFamily="34" charset="0"/>
        <a:buChar char="•"/>
        <a:defRPr sz="2000" kern="1200">
          <a:solidFill>
            <a:schemeClr val="tx1">
              <a:lumMod val="65000"/>
              <a:lumOff val="35000"/>
            </a:schemeClr>
          </a:solidFill>
          <a:latin typeface="+mn-lt"/>
          <a:ea typeface="+mn-ea"/>
          <a:cs typeface="+mn-cs"/>
        </a:defRPr>
      </a:lvl1pPr>
      <a:lvl2pPr marL="594360" indent="-228600" algn="l" defTabSz="914400" rtl="0" eaLnBrk="1" latinLnBrk="0" hangingPunct="1">
        <a:lnSpc>
          <a:spcPct val="90000"/>
        </a:lnSpc>
        <a:spcBef>
          <a:spcPts val="1000"/>
        </a:spcBef>
        <a:buClr>
          <a:schemeClr val="tx1">
            <a:lumMod val="65000"/>
            <a:lumOff val="35000"/>
          </a:schemeClr>
        </a:buClr>
        <a:buSzPct val="80000"/>
        <a:buFont typeface="Arial" pitchFamily="34" charset="0"/>
        <a:buChar char="•"/>
        <a:defRPr sz="1800" kern="1200">
          <a:solidFill>
            <a:schemeClr val="tx1">
              <a:lumMod val="65000"/>
              <a:lumOff val="35000"/>
            </a:schemeClr>
          </a:solidFill>
          <a:latin typeface="+mn-lt"/>
          <a:ea typeface="+mn-ea"/>
          <a:cs typeface="+mn-cs"/>
        </a:defRPr>
      </a:lvl2pPr>
      <a:lvl3pPr marL="777240" indent="-182880" algn="l" defTabSz="914400" rtl="0" eaLnBrk="1" latinLnBrk="0" hangingPunct="1">
        <a:lnSpc>
          <a:spcPct val="90000"/>
        </a:lnSpc>
        <a:spcBef>
          <a:spcPts val="600"/>
        </a:spcBef>
        <a:buClr>
          <a:schemeClr val="tx1">
            <a:lumMod val="65000"/>
            <a:lumOff val="35000"/>
          </a:schemeClr>
        </a:buClr>
        <a:buSzPct val="80000"/>
        <a:buFont typeface="Arial" pitchFamily="34" charset="0"/>
        <a:buChar char="•"/>
        <a:defRPr sz="1600" kern="1200">
          <a:solidFill>
            <a:schemeClr val="tx1">
              <a:lumMod val="65000"/>
              <a:lumOff val="35000"/>
            </a:schemeClr>
          </a:solidFill>
          <a:latin typeface="+mn-lt"/>
          <a:ea typeface="+mn-ea"/>
          <a:cs typeface="+mn-cs"/>
        </a:defRPr>
      </a:lvl3pPr>
      <a:lvl4pPr marL="960120" indent="-182880" algn="l" defTabSz="914400" rtl="0" eaLnBrk="1" latinLnBrk="0" hangingPunct="1">
        <a:lnSpc>
          <a:spcPct val="90000"/>
        </a:lnSpc>
        <a:spcBef>
          <a:spcPts val="600"/>
        </a:spcBef>
        <a:buClr>
          <a:schemeClr val="tx1">
            <a:lumMod val="65000"/>
            <a:lumOff val="35000"/>
          </a:schemeClr>
        </a:buClr>
        <a:buSzPct val="80000"/>
        <a:buFont typeface="Arial" pitchFamily="34" charset="0"/>
        <a:buChar char="•"/>
        <a:defRPr sz="1400" kern="1200">
          <a:solidFill>
            <a:schemeClr val="tx1">
              <a:lumMod val="65000"/>
              <a:lumOff val="35000"/>
            </a:schemeClr>
          </a:solidFill>
          <a:latin typeface="+mn-lt"/>
          <a:ea typeface="+mn-ea"/>
          <a:cs typeface="+mn-cs"/>
        </a:defRPr>
      </a:lvl4pPr>
      <a:lvl5pPr marL="1097280" indent="-137160" algn="l" defTabSz="914400" rtl="0" eaLnBrk="1" latinLnBrk="0" hangingPunct="1">
        <a:lnSpc>
          <a:spcPct val="90000"/>
        </a:lnSpc>
        <a:spcBef>
          <a:spcPts val="600"/>
        </a:spcBef>
        <a:buClr>
          <a:schemeClr val="tx1">
            <a:lumMod val="65000"/>
            <a:lumOff val="35000"/>
          </a:schemeClr>
        </a:buClr>
        <a:buSzPct val="80000"/>
        <a:buFont typeface="Arial" pitchFamily="34" charset="0"/>
        <a:buChar char="•"/>
        <a:defRPr sz="1400" kern="1200">
          <a:solidFill>
            <a:schemeClr val="tx1">
              <a:lumMod val="65000"/>
              <a:lumOff val="35000"/>
            </a:schemeClr>
          </a:solidFill>
          <a:latin typeface="+mn-lt"/>
          <a:ea typeface="+mn-ea"/>
          <a:cs typeface="+mn-cs"/>
        </a:defRPr>
      </a:lvl5pPr>
      <a:lvl6pPr marL="1234440" indent="-137160" algn="l" defTabSz="914400" rtl="0" eaLnBrk="1" latinLnBrk="0" hangingPunct="1">
        <a:spcBef>
          <a:spcPts val="600"/>
        </a:spcBef>
        <a:buSzPct val="80000"/>
        <a:buFont typeface="Arial" pitchFamily="34" charset="0"/>
        <a:buChar char="•"/>
        <a:defRPr sz="1400" kern="1200">
          <a:solidFill>
            <a:schemeClr val="tx1">
              <a:lumMod val="65000"/>
              <a:lumOff val="35000"/>
            </a:schemeClr>
          </a:solidFill>
          <a:latin typeface="+mn-lt"/>
          <a:ea typeface="+mn-ea"/>
          <a:cs typeface="+mn-cs"/>
        </a:defRPr>
      </a:lvl6pPr>
      <a:lvl7pPr marL="1371600" indent="-137160" algn="l" defTabSz="914400" rtl="0" eaLnBrk="1" latinLnBrk="0" hangingPunct="1">
        <a:spcBef>
          <a:spcPts val="600"/>
        </a:spcBef>
        <a:buSzPct val="80000"/>
        <a:buFont typeface="Arial" pitchFamily="34" charset="0"/>
        <a:buChar char="•"/>
        <a:defRPr sz="1400" kern="1200">
          <a:solidFill>
            <a:schemeClr val="tx1">
              <a:lumMod val="65000"/>
              <a:lumOff val="35000"/>
            </a:schemeClr>
          </a:solidFill>
          <a:latin typeface="+mn-lt"/>
          <a:ea typeface="+mn-ea"/>
          <a:cs typeface="+mn-cs"/>
        </a:defRPr>
      </a:lvl7pPr>
      <a:lvl8pPr marL="1508760" indent="-137160" algn="l" defTabSz="914400" rtl="0" eaLnBrk="1" latinLnBrk="0" hangingPunct="1">
        <a:spcBef>
          <a:spcPts val="600"/>
        </a:spcBef>
        <a:buSzPct val="80000"/>
        <a:buFont typeface="Arial" pitchFamily="34" charset="0"/>
        <a:buChar char="•"/>
        <a:defRPr sz="1400" kern="1200">
          <a:solidFill>
            <a:schemeClr val="tx1">
              <a:lumMod val="65000"/>
              <a:lumOff val="35000"/>
            </a:schemeClr>
          </a:solidFill>
          <a:latin typeface="+mn-lt"/>
          <a:ea typeface="+mn-ea"/>
          <a:cs typeface="+mn-cs"/>
        </a:defRPr>
      </a:lvl8pPr>
      <a:lvl9pPr marL="1645920" indent="-137160" algn="l" defTabSz="914400" rtl="0" eaLnBrk="1" latinLnBrk="0" hangingPunct="1">
        <a:spcBef>
          <a:spcPts val="600"/>
        </a:spcBef>
        <a:buSzPct val="80000"/>
        <a:buFont typeface="Arial" pitchFamily="34" charset="0"/>
        <a:buChar char="•"/>
        <a:defRPr sz="1400" kern="120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Users\salah\Desktop\memoir salah\122_11308010530.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0456" y="-4962"/>
            <a:ext cx="9144000" cy="5522194"/>
          </a:xfrm>
          <a:prstGeom prst="rect">
            <a:avLst/>
          </a:prstGeom>
          <a:noFill/>
          <a:extLst>
            <a:ext uri="{909E8E84-426E-40DD-AFC4-6F175D3DCCD1}">
              <a14:hiddenFill xmlns:a14="http://schemas.microsoft.com/office/drawing/2010/main">
                <a:solidFill>
                  <a:srgbClr val="FFFFFF"/>
                </a:solidFill>
              </a14:hiddenFill>
            </a:ext>
          </a:extLst>
        </p:spPr>
      </p:pic>
      <p:sp>
        <p:nvSpPr>
          <p:cNvPr id="2" name="Espace réservé du numéro de diapositive 1"/>
          <p:cNvSpPr>
            <a:spLocks noGrp="1"/>
          </p:cNvSpPr>
          <p:nvPr>
            <p:ph type="sldNum" sz="quarter" idx="12"/>
          </p:nvPr>
        </p:nvSpPr>
        <p:spPr>
          <a:xfrm>
            <a:off x="4860032" y="6381328"/>
            <a:ext cx="914639" cy="273049"/>
          </a:xfrm>
        </p:spPr>
        <p:txBody>
          <a:bodyPr/>
          <a:lstStyle/>
          <a:p>
            <a:fld id="{CF4668DC-857F-487D-BFFA-8C0CA5037977}" type="slidenum">
              <a:rPr lang="fr-BE" smtClean="0"/>
              <a:t>1</a:t>
            </a:fld>
            <a:endParaRPr lang="fr-BE" dirty="0"/>
          </a:p>
        </p:txBody>
      </p:sp>
    </p:spTree>
    <p:extLst>
      <p:ext uri="{BB962C8B-B14F-4D97-AF65-F5344CB8AC3E}">
        <p14:creationId xmlns:p14="http://schemas.microsoft.com/office/powerpoint/2010/main" val="1423332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salah\Desktop\md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238332"/>
            <a:ext cx="8136903" cy="6215004"/>
          </a:xfrm>
          <a:prstGeom prst="rect">
            <a:avLst/>
          </a:prstGeom>
          <a:noFill/>
          <a:extLst>
            <a:ext uri="{909E8E84-426E-40DD-AFC4-6F175D3DCCD1}">
              <a14:hiddenFill xmlns:a14="http://schemas.microsoft.com/office/drawing/2010/main">
                <a:solidFill>
                  <a:srgbClr val="FFFFFF"/>
                </a:solidFill>
              </a14:hiddenFill>
            </a:ext>
          </a:extLst>
        </p:spPr>
      </p:pic>
      <p:sp>
        <p:nvSpPr>
          <p:cNvPr id="2" name="Espace réservé du numéro de diapositive 1"/>
          <p:cNvSpPr>
            <a:spLocks noGrp="1"/>
          </p:cNvSpPr>
          <p:nvPr>
            <p:ph type="sldNum" sz="quarter" idx="12"/>
          </p:nvPr>
        </p:nvSpPr>
        <p:spPr/>
        <p:txBody>
          <a:bodyPr/>
          <a:lstStyle/>
          <a:p>
            <a:fld id="{CF4668DC-857F-487D-BFFA-8C0CA5037977}" type="slidenum">
              <a:rPr lang="fr-BE" smtClean="0"/>
              <a:t>10</a:t>
            </a:fld>
            <a:endParaRPr lang="fr-BE"/>
          </a:p>
        </p:txBody>
      </p:sp>
    </p:spTree>
    <p:extLst>
      <p:ext uri="{BB962C8B-B14F-4D97-AF65-F5344CB8AC3E}">
        <p14:creationId xmlns:p14="http://schemas.microsoft.com/office/powerpoint/2010/main" val="16973592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fade">
                                      <p:cBhvr>
                                        <p:cTn id="7"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51520" y="188640"/>
            <a:ext cx="8424936" cy="6048672"/>
          </a:xfrm>
        </p:spPr>
        <p:txBody>
          <a:bodyPr>
            <a:normAutofit lnSpcReduction="10000"/>
          </a:bodyPr>
          <a:lstStyle/>
          <a:p>
            <a:pPr marL="45720" indent="0">
              <a:buNone/>
            </a:pPr>
            <a:r>
              <a:rPr lang="en-US" sz="3200" b="1" dirty="0">
                <a:solidFill>
                  <a:schemeClr val="accent1"/>
                </a:solidFill>
                <a:latin typeface="+mj-lt"/>
                <a:ea typeface="+mj-ea"/>
                <a:cs typeface="+mj-cs"/>
              </a:rPr>
              <a:t>Basic Concepts for MDA : </a:t>
            </a:r>
          </a:p>
          <a:p>
            <a:r>
              <a:rPr lang="en-US" b="1" dirty="0">
                <a:latin typeface="Times New Roman" pitchFamily="18" charset="0"/>
                <a:cs typeface="Times New Roman" pitchFamily="18" charset="0"/>
              </a:rPr>
              <a:t>System</a:t>
            </a:r>
            <a:r>
              <a:rPr lang="en-US" dirty="0">
                <a:latin typeface="Times New Roman" pitchFamily="18" charset="0"/>
                <a:cs typeface="Times New Roman" pitchFamily="18" charset="0"/>
              </a:rPr>
              <a:t> : is that the model is desired. It is real. And this is the M0 level in the architecture of the MDA.</a:t>
            </a:r>
            <a:endParaRPr lang="fr-FR" dirty="0">
              <a:latin typeface="Times New Roman" pitchFamily="18" charset="0"/>
              <a:cs typeface="Times New Roman" pitchFamily="18" charset="0"/>
            </a:endParaRPr>
          </a:p>
          <a:p>
            <a:r>
              <a:rPr lang="en-US" b="1" dirty="0" smtClean="0">
                <a:latin typeface="Times New Roman" pitchFamily="18" charset="0"/>
                <a:cs typeface="Times New Roman" pitchFamily="18" charset="0"/>
              </a:rPr>
              <a:t>Model : </a:t>
            </a:r>
            <a:r>
              <a:rPr lang="en-US" dirty="0">
                <a:latin typeface="Times New Roman" pitchFamily="18" charset="0"/>
                <a:cs typeface="Times New Roman" pitchFamily="18" charset="0"/>
              </a:rPr>
              <a:t>system is a description or specification of that system and its environment for some certain purpose.</a:t>
            </a:r>
            <a:endParaRPr lang="fr-FR" dirty="0">
              <a:latin typeface="Times New Roman" pitchFamily="18" charset="0"/>
              <a:cs typeface="Times New Roman" pitchFamily="18" charset="0"/>
            </a:endParaRPr>
          </a:p>
          <a:p>
            <a:r>
              <a:rPr lang="en-US" b="1" dirty="0">
                <a:latin typeface="Times New Roman" pitchFamily="18" charset="0"/>
                <a:cs typeface="Times New Roman" pitchFamily="18" charset="0"/>
              </a:rPr>
              <a:t>Meta-model</a:t>
            </a: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 </a:t>
            </a:r>
            <a:r>
              <a:rPr lang="en-US" dirty="0">
                <a:latin typeface="Times New Roman" pitchFamily="18" charset="0"/>
                <a:cs typeface="Times New Roman" pitchFamily="18" charset="0"/>
              </a:rPr>
              <a:t>is an instance of a meta-meta-model. The primary responsibility of the meta-model layer is to define a language for specifying </a:t>
            </a:r>
            <a:r>
              <a:rPr lang="en-US" dirty="0" smtClean="0">
                <a:latin typeface="Times New Roman" pitchFamily="18" charset="0"/>
                <a:cs typeface="Times New Roman" pitchFamily="18" charset="0"/>
              </a:rPr>
              <a:t>models.</a:t>
            </a:r>
            <a:endParaRPr lang="fr-FR" dirty="0">
              <a:latin typeface="Times New Roman" pitchFamily="18" charset="0"/>
              <a:cs typeface="Times New Roman" pitchFamily="18" charset="0"/>
            </a:endParaRPr>
          </a:p>
          <a:p>
            <a:r>
              <a:rPr lang="en-US" b="1" dirty="0">
                <a:latin typeface="Times New Roman" pitchFamily="18" charset="0"/>
                <a:cs typeface="Times New Roman" pitchFamily="18" charset="0"/>
              </a:rPr>
              <a:t>Meta-meta-model </a:t>
            </a:r>
            <a:r>
              <a:rPr lang="en-US" b="1" dirty="0" smtClean="0">
                <a:latin typeface="Times New Roman" pitchFamily="18" charset="0"/>
                <a:cs typeface="Times New Roman" pitchFamily="18" charset="0"/>
              </a:rPr>
              <a:t>: </a:t>
            </a:r>
            <a:r>
              <a:rPr lang="en-US" dirty="0">
                <a:latin typeface="Times New Roman" pitchFamily="18" charset="0"/>
                <a:cs typeface="Times New Roman" pitchFamily="18" charset="0"/>
              </a:rPr>
              <a:t>is a model that describes a meta-modeling </a:t>
            </a:r>
            <a:r>
              <a:rPr lang="en-US" dirty="0" smtClean="0">
                <a:latin typeface="Times New Roman" pitchFamily="18" charset="0"/>
                <a:cs typeface="Times New Roman" pitchFamily="18" charset="0"/>
              </a:rPr>
              <a:t>language.</a:t>
            </a:r>
            <a:endParaRPr lang="fr-FR" dirty="0">
              <a:latin typeface="Times New Roman" pitchFamily="18" charset="0"/>
              <a:cs typeface="Times New Roman" pitchFamily="18" charset="0"/>
            </a:endParaRPr>
          </a:p>
          <a:p>
            <a:r>
              <a:rPr lang="en-US" b="1" dirty="0" smtClean="0">
                <a:latin typeface="Times New Roman" pitchFamily="18" charset="0"/>
                <a:cs typeface="Times New Roman" pitchFamily="18" charset="0"/>
              </a:rPr>
              <a:t>Platform : </a:t>
            </a:r>
            <a:r>
              <a:rPr lang="en-US" dirty="0">
                <a:latin typeface="Times New Roman" pitchFamily="18" charset="0"/>
                <a:cs typeface="Times New Roman" pitchFamily="18" charset="0"/>
              </a:rPr>
              <a:t>A platform is a set of subsystems and technologies that provide a coherent set of functionality through interfaces and specified usage </a:t>
            </a:r>
            <a:r>
              <a:rPr lang="en-US" dirty="0" smtClean="0">
                <a:latin typeface="Times New Roman" pitchFamily="18" charset="0"/>
                <a:cs typeface="Times New Roman" pitchFamily="18" charset="0"/>
              </a:rPr>
              <a:t>patterns.</a:t>
            </a:r>
          </a:p>
          <a:p>
            <a:r>
              <a:rPr lang="en-US" b="1" dirty="0">
                <a:latin typeface="Times New Roman" pitchFamily="18" charset="0"/>
                <a:cs typeface="Times New Roman" pitchFamily="18" charset="0"/>
              </a:rPr>
              <a:t>Application</a:t>
            </a:r>
            <a:r>
              <a:rPr lang="en-US" b="1" dirty="0" smtClean="0"/>
              <a:t>: </a:t>
            </a:r>
            <a:r>
              <a:rPr lang="en-US" dirty="0" smtClean="0">
                <a:latin typeface="Times New Roman" pitchFamily="18" charset="0"/>
                <a:cs typeface="Times New Roman" pitchFamily="18" charset="0"/>
              </a:rPr>
              <a:t>used </a:t>
            </a:r>
            <a:r>
              <a:rPr lang="en-US" dirty="0">
                <a:latin typeface="Times New Roman" pitchFamily="18" charset="0"/>
                <a:cs typeface="Times New Roman" pitchFamily="18" charset="0"/>
              </a:rPr>
              <a:t>to refer to computer software delivering certain functionality</a:t>
            </a:r>
            <a:endParaRPr lang="fr-FR" dirty="0">
              <a:latin typeface="Times New Roman" pitchFamily="18" charset="0"/>
              <a:cs typeface="Times New Roman" pitchFamily="18" charset="0"/>
            </a:endParaRPr>
          </a:p>
          <a:p>
            <a:r>
              <a:rPr lang="en-US" b="1" dirty="0">
                <a:latin typeface="Times New Roman" pitchFamily="18" charset="0"/>
                <a:cs typeface="Times New Roman" pitchFamily="18" charset="0"/>
              </a:rPr>
              <a:t>Architecture</a:t>
            </a:r>
            <a:r>
              <a:rPr lang="en-US" dirty="0">
                <a:latin typeface="Times New Roman" pitchFamily="18" charset="0"/>
                <a:cs typeface="Times New Roman" pitchFamily="18" charset="0"/>
              </a:rPr>
              <a:t> </a:t>
            </a:r>
            <a:r>
              <a:rPr lang="en-US" dirty="0" smtClean="0">
                <a:latin typeface="Times New Roman" pitchFamily="18" charset="0"/>
                <a:cs typeface="Times New Roman" pitchFamily="18" charset="0"/>
              </a:rPr>
              <a:t>: </a:t>
            </a:r>
            <a:r>
              <a:rPr lang="en-US" dirty="0">
                <a:latin typeface="Times New Roman" pitchFamily="18" charset="0"/>
                <a:cs typeface="Times New Roman" pitchFamily="18" charset="0"/>
              </a:rPr>
              <a:t>The architecture of a system is a specification of the parts and connectors of the system and the rules for the interactions of the parts using the connectors. </a:t>
            </a:r>
            <a:endParaRPr lang="fr-FR" dirty="0">
              <a:latin typeface="Times New Roman" pitchFamily="18" charset="0"/>
              <a:cs typeface="Times New Roman" pitchFamily="18" charset="0"/>
            </a:endParaRPr>
          </a:p>
        </p:txBody>
      </p:sp>
      <p:sp>
        <p:nvSpPr>
          <p:cNvPr id="2" name="Espace réservé du numéro de diapositive 1"/>
          <p:cNvSpPr>
            <a:spLocks noGrp="1"/>
          </p:cNvSpPr>
          <p:nvPr>
            <p:ph type="sldNum" sz="quarter" idx="12"/>
          </p:nvPr>
        </p:nvSpPr>
        <p:spPr/>
        <p:txBody>
          <a:bodyPr/>
          <a:lstStyle/>
          <a:p>
            <a:fld id="{CF4668DC-857F-487D-BFFA-8C0CA5037977}" type="slidenum">
              <a:rPr lang="fr-BE" smtClean="0"/>
              <a:t>11</a:t>
            </a:fld>
            <a:endParaRPr lang="fr-BE"/>
          </a:p>
        </p:txBody>
      </p:sp>
    </p:spTree>
    <p:extLst>
      <p:ext uri="{BB962C8B-B14F-4D97-AF65-F5344CB8AC3E}">
        <p14:creationId xmlns:p14="http://schemas.microsoft.com/office/powerpoint/2010/main" val="1779198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5" end="5"/>
                                            </p:txEl>
                                          </p:spTgt>
                                        </p:tgtEl>
                                        <p:attrNameLst>
                                          <p:attrName>style.visibility</p:attrName>
                                        </p:attrNameLst>
                                      </p:cBhvr>
                                      <p:to>
                                        <p:strVal val="visible"/>
                                      </p:to>
                                    </p:set>
                                    <p:animEffect transition="in" filter="fade">
                                      <p:cBhvr>
                                        <p:cTn id="32" dur="500"/>
                                        <p:tgtEl>
                                          <p:spTgt spid="3">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Effect transition="in" filter="fade">
                                      <p:cBhvr>
                                        <p:cTn id="37" dur="500"/>
                                        <p:tgtEl>
                                          <p:spTgt spid="3">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
                                            <p:txEl>
                                              <p:pRg st="7" end="7"/>
                                            </p:txEl>
                                          </p:spTgt>
                                        </p:tgtEl>
                                        <p:attrNameLst>
                                          <p:attrName>style.visibility</p:attrName>
                                        </p:attrNameLst>
                                      </p:cBhvr>
                                      <p:to>
                                        <p:strVal val="visible"/>
                                      </p:to>
                                    </p:set>
                                    <p:animEffect transition="in" filter="fade">
                                      <p:cBhvr>
                                        <p:cTn id="4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348573" y="1196752"/>
            <a:ext cx="5838825" cy="4352925"/>
          </a:xfrm>
          <a:prstGeom prst="rect">
            <a:avLst/>
          </a:prstGeom>
        </p:spPr>
      </p:pic>
      <p:sp>
        <p:nvSpPr>
          <p:cNvPr id="5" name="Rectangle 4"/>
          <p:cNvSpPr/>
          <p:nvPr/>
        </p:nvSpPr>
        <p:spPr>
          <a:xfrm>
            <a:off x="555830" y="581870"/>
            <a:ext cx="2287978" cy="461665"/>
          </a:xfrm>
          <a:prstGeom prst="rect">
            <a:avLst/>
          </a:prstGeom>
        </p:spPr>
        <p:txBody>
          <a:bodyPr wrap="square">
            <a:spAutoFit/>
          </a:bodyPr>
          <a:lstStyle/>
          <a:p>
            <a:pPr marL="45720" indent="0">
              <a:buNone/>
            </a:pPr>
            <a:r>
              <a:rPr lang="en-US" sz="2400" b="1" dirty="0" smtClean="0">
                <a:solidFill>
                  <a:schemeClr val="accent1"/>
                </a:solidFill>
              </a:rPr>
              <a:t>MDA models : </a:t>
            </a:r>
            <a:endParaRPr lang="en-US" sz="2400" b="1" dirty="0">
              <a:solidFill>
                <a:schemeClr val="accent1"/>
              </a:solidFill>
            </a:endParaRPr>
          </a:p>
        </p:txBody>
      </p:sp>
      <p:sp>
        <p:nvSpPr>
          <p:cNvPr id="2" name="Espace réservé du numéro de diapositive 1"/>
          <p:cNvSpPr>
            <a:spLocks noGrp="1"/>
          </p:cNvSpPr>
          <p:nvPr>
            <p:ph type="sldNum" sz="quarter" idx="12"/>
          </p:nvPr>
        </p:nvSpPr>
        <p:spPr/>
        <p:txBody>
          <a:bodyPr/>
          <a:lstStyle/>
          <a:p>
            <a:fld id="{CF4668DC-857F-487D-BFFA-8C0CA5037977}" type="slidenum">
              <a:rPr lang="fr-BE" smtClean="0"/>
              <a:t>12</a:t>
            </a:fld>
            <a:endParaRPr lang="fr-BE"/>
          </a:p>
        </p:txBody>
      </p:sp>
    </p:spTree>
    <p:extLst>
      <p:ext uri="{BB962C8B-B14F-4D97-AF65-F5344CB8AC3E}">
        <p14:creationId xmlns:p14="http://schemas.microsoft.com/office/powerpoint/2010/main" val="2455845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11560" y="548680"/>
            <a:ext cx="7949348" cy="691480"/>
          </a:xfrm>
        </p:spPr>
        <p:txBody>
          <a:bodyPr/>
          <a:lstStyle/>
          <a:p>
            <a:r>
              <a:rPr lang="en-US" dirty="0"/>
              <a:t>Computation Independent Model (CIM) </a:t>
            </a:r>
            <a:endParaRPr lang="fr-FR" dirty="0"/>
          </a:p>
        </p:txBody>
      </p:sp>
      <p:sp>
        <p:nvSpPr>
          <p:cNvPr id="3" name="Espace réservé du contenu 2"/>
          <p:cNvSpPr>
            <a:spLocks noGrp="1"/>
          </p:cNvSpPr>
          <p:nvPr>
            <p:ph idx="1"/>
          </p:nvPr>
        </p:nvSpPr>
        <p:spPr>
          <a:xfrm>
            <a:off x="251520" y="1484784"/>
            <a:ext cx="7776865" cy="4191000"/>
          </a:xfrm>
        </p:spPr>
        <p:txBody>
          <a:bodyPr>
            <a:normAutofit/>
          </a:bodyPr>
          <a:lstStyle/>
          <a:p>
            <a:pPr algn="just"/>
            <a:r>
              <a:rPr lang="en-US" dirty="0">
                <a:latin typeface="Times New Roman" pitchFamily="18" charset="0"/>
                <a:cs typeface="Times New Roman" pitchFamily="18" charset="0"/>
              </a:rPr>
              <a:t>A CIM is also often referred to as a business or domain model because it uses a vocabulary that is familiar to the subject matter experts </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a:p>
            <a:pPr algn="just"/>
            <a:r>
              <a:rPr lang="en-US" dirty="0">
                <a:latin typeface="Times New Roman" pitchFamily="18" charset="0"/>
                <a:cs typeface="Times New Roman" pitchFamily="18" charset="0"/>
              </a:rPr>
              <a:t>It presents exactly what the system is expected to do, but hides all information technology related specifications to remain independent of how that system will be </a:t>
            </a:r>
            <a:r>
              <a:rPr lang="en-US" dirty="0" smtClean="0">
                <a:latin typeface="Times New Roman" pitchFamily="18" charset="0"/>
                <a:cs typeface="Times New Roman" pitchFamily="18" charset="0"/>
              </a:rPr>
              <a:t>implemented</a:t>
            </a:r>
            <a:r>
              <a:rPr lang="en-US" dirty="0">
                <a:latin typeface="Times New Roman" pitchFamily="18" charset="0"/>
                <a:cs typeface="Times New Roman" pitchFamily="18" charset="0"/>
              </a:rPr>
              <a:t>. </a:t>
            </a:r>
          </a:p>
          <a:p>
            <a:pPr algn="just"/>
            <a:r>
              <a:rPr lang="en-US" dirty="0">
                <a:latin typeface="Times New Roman" pitchFamily="18" charset="0"/>
                <a:cs typeface="Times New Roman" pitchFamily="18" charset="0"/>
              </a:rPr>
              <a:t>The CIM plays an important role in bridging the gap which typically exists between these domain experts and the information technologists responsible for implementing the system. </a:t>
            </a:r>
            <a:endParaRPr lang="fr-FR" dirty="0">
              <a:latin typeface="Times New Roman" pitchFamily="18" charset="0"/>
              <a:cs typeface="Times New Roman" pitchFamily="18" charset="0"/>
            </a:endParaRPr>
          </a:p>
          <a:p>
            <a:pPr algn="just"/>
            <a:r>
              <a:rPr lang="en-US" dirty="0">
                <a:latin typeface="Times New Roman" pitchFamily="18" charset="0"/>
                <a:cs typeface="Times New Roman" pitchFamily="18" charset="0"/>
              </a:rPr>
              <a:t>In an MDA specification the CIM requirements should be traceable to the PIM and PSM constructs that implement them. </a:t>
            </a:r>
            <a:endParaRPr lang="fr-FR" dirty="0">
              <a:latin typeface="Times New Roman" pitchFamily="18" charset="0"/>
              <a:cs typeface="Times New Roman" pitchFamily="18" charset="0"/>
            </a:endParaRPr>
          </a:p>
          <a:p>
            <a:pPr algn="just"/>
            <a:endParaRPr lang="fr-FR" dirty="0">
              <a:latin typeface="Times New Roman" pitchFamily="18" charset="0"/>
              <a:cs typeface="Times New Roman" pitchFamily="18" charset="0"/>
            </a:endParaRPr>
          </a:p>
        </p:txBody>
      </p:sp>
      <p:sp>
        <p:nvSpPr>
          <p:cNvPr id="4" name="Espace réservé du numéro de diapositive 3"/>
          <p:cNvSpPr>
            <a:spLocks noGrp="1"/>
          </p:cNvSpPr>
          <p:nvPr>
            <p:ph type="sldNum" sz="quarter" idx="12"/>
          </p:nvPr>
        </p:nvSpPr>
        <p:spPr/>
        <p:txBody>
          <a:bodyPr/>
          <a:lstStyle/>
          <a:p>
            <a:fld id="{CF4668DC-857F-487D-BFFA-8C0CA5037977}" type="slidenum">
              <a:rPr lang="fr-BE" smtClean="0"/>
              <a:t>13</a:t>
            </a:fld>
            <a:endParaRPr lang="fr-BE"/>
          </a:p>
        </p:txBody>
      </p:sp>
    </p:spTree>
    <p:extLst>
      <p:ext uri="{BB962C8B-B14F-4D97-AF65-F5344CB8AC3E}">
        <p14:creationId xmlns:p14="http://schemas.microsoft.com/office/powerpoint/2010/main" val="1418480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71600" y="548680"/>
            <a:ext cx="7301275" cy="663352"/>
          </a:xfrm>
        </p:spPr>
        <p:txBody>
          <a:bodyPr/>
          <a:lstStyle/>
          <a:p>
            <a:r>
              <a:rPr lang="en-US" dirty="0"/>
              <a:t>Platform Independent Model (PIM) </a:t>
            </a:r>
            <a:endParaRPr lang="fr-FR" dirty="0"/>
          </a:p>
        </p:txBody>
      </p:sp>
      <p:sp>
        <p:nvSpPr>
          <p:cNvPr id="3" name="Espace réservé du contenu 2"/>
          <p:cNvSpPr>
            <a:spLocks noGrp="1"/>
          </p:cNvSpPr>
          <p:nvPr>
            <p:ph idx="1"/>
          </p:nvPr>
        </p:nvSpPr>
        <p:spPr>
          <a:xfrm>
            <a:off x="395536" y="1556792"/>
            <a:ext cx="7848872" cy="4191000"/>
          </a:xfrm>
        </p:spPr>
        <p:txBody>
          <a:bodyPr>
            <a:normAutofit/>
          </a:bodyPr>
          <a:lstStyle/>
          <a:p>
            <a:r>
              <a:rPr lang="en-IE" dirty="0">
                <a:latin typeface="Times New Roman" pitchFamily="18" charset="0"/>
                <a:cs typeface="Times New Roman" pitchFamily="18" charset="0"/>
              </a:rPr>
              <a:t>MDA depends on the notion of a the platform independent model (PIM) which is a model of a solution to a problem that does not rely on any implementation technologies. </a:t>
            </a:r>
          </a:p>
          <a:p>
            <a:r>
              <a:rPr lang="en-IE" dirty="0">
                <a:latin typeface="Times New Roman" pitchFamily="18" charset="0"/>
                <a:cs typeface="Times New Roman" pitchFamily="18" charset="0"/>
              </a:rPr>
              <a:t>A PIM is independent of any platform. E.g. a model of a online bookstore, is independent of the user interface and messaging services it employs. </a:t>
            </a:r>
          </a:p>
          <a:p>
            <a:r>
              <a:rPr lang="en-IE" dirty="0">
                <a:latin typeface="Times New Roman" pitchFamily="18" charset="0"/>
                <a:cs typeface="Times New Roman" pitchFamily="18" charset="0"/>
              </a:rPr>
              <a:t>MDA envisages the PIM, which represents a conceptual or analysis level design, realising the functional requirements, and that the PIM will survive changes in realisation technologies and software architectures.</a:t>
            </a:r>
          </a:p>
          <a:p>
            <a:r>
              <a:rPr lang="en-IE" dirty="0">
                <a:latin typeface="Times New Roman" pitchFamily="18" charset="0"/>
                <a:cs typeface="Times New Roman" pitchFamily="18" charset="0"/>
              </a:rPr>
              <a:t>An executable model is required as a way to specify PIMs completely, hence </a:t>
            </a:r>
            <a:r>
              <a:rPr lang="en-IE" dirty="0" err="1">
                <a:latin typeface="Times New Roman" pitchFamily="18" charset="0"/>
                <a:cs typeface="Times New Roman" pitchFamily="18" charset="0"/>
              </a:rPr>
              <a:t>xUML</a:t>
            </a:r>
            <a:r>
              <a:rPr lang="en-IE" dirty="0">
                <a:latin typeface="Times New Roman" pitchFamily="18" charset="0"/>
                <a:cs typeface="Times New Roman" pitchFamily="18" charset="0"/>
              </a:rPr>
              <a:t> is an important foundation of model MDA.</a:t>
            </a:r>
          </a:p>
          <a:p>
            <a:endParaRPr lang="fr-FR" dirty="0">
              <a:latin typeface="Times New Roman" pitchFamily="18" charset="0"/>
              <a:cs typeface="Times New Roman" pitchFamily="18" charset="0"/>
            </a:endParaRPr>
          </a:p>
        </p:txBody>
      </p:sp>
      <p:sp>
        <p:nvSpPr>
          <p:cNvPr id="4" name="Espace réservé du numéro de diapositive 3"/>
          <p:cNvSpPr>
            <a:spLocks noGrp="1"/>
          </p:cNvSpPr>
          <p:nvPr>
            <p:ph type="sldNum" sz="quarter" idx="12"/>
          </p:nvPr>
        </p:nvSpPr>
        <p:spPr/>
        <p:txBody>
          <a:bodyPr/>
          <a:lstStyle/>
          <a:p>
            <a:fld id="{CF4668DC-857F-487D-BFFA-8C0CA5037977}" type="slidenum">
              <a:rPr lang="fr-BE" smtClean="0"/>
              <a:t>14</a:t>
            </a:fld>
            <a:endParaRPr lang="fr-BE"/>
          </a:p>
        </p:txBody>
      </p:sp>
    </p:spTree>
    <p:extLst>
      <p:ext uri="{BB962C8B-B14F-4D97-AF65-F5344CB8AC3E}">
        <p14:creationId xmlns:p14="http://schemas.microsoft.com/office/powerpoint/2010/main" val="1779198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txBox="1">
            <a:spLocks/>
          </p:cNvSpPr>
          <p:nvPr/>
        </p:nvSpPr>
        <p:spPr>
          <a:xfrm>
            <a:off x="827584" y="620688"/>
            <a:ext cx="6516798" cy="591344"/>
          </a:xfrm>
          <a:prstGeom prst="rect">
            <a:avLst/>
          </a:prstGeom>
        </p:spPr>
        <p:txBody>
          <a:bodyPr vert="horz" lIns="91440" tIns="45720" rIns="91440" bIns="45720" rtlCol="0" anchor="b">
            <a:normAutofit/>
          </a:bodyPr>
          <a:lstStyle>
            <a:lvl1pPr algn="l" defTabSz="914400" rtl="0" eaLnBrk="1" latinLnBrk="0" hangingPunct="1">
              <a:lnSpc>
                <a:spcPct val="80000"/>
              </a:lnSpc>
              <a:spcBef>
                <a:spcPct val="0"/>
              </a:spcBef>
              <a:buNone/>
              <a:defRPr sz="3600" b="1" kern="1200">
                <a:solidFill>
                  <a:schemeClr val="accent1"/>
                </a:solidFill>
                <a:latin typeface="+mj-lt"/>
                <a:ea typeface="+mj-ea"/>
                <a:cs typeface="+mj-cs"/>
              </a:defRPr>
            </a:lvl1pPr>
          </a:lstStyle>
          <a:p>
            <a:r>
              <a:rPr lang="en-US" dirty="0" smtClean="0"/>
              <a:t>Platform Specific Model (PSM) </a:t>
            </a:r>
            <a:endParaRPr lang="fr-FR" dirty="0"/>
          </a:p>
        </p:txBody>
      </p:sp>
      <p:sp>
        <p:nvSpPr>
          <p:cNvPr id="5" name="Espace réservé du contenu 2"/>
          <p:cNvSpPr txBox="1">
            <a:spLocks/>
          </p:cNvSpPr>
          <p:nvPr/>
        </p:nvSpPr>
        <p:spPr>
          <a:xfrm>
            <a:off x="611560" y="1484784"/>
            <a:ext cx="7373283" cy="4191000"/>
          </a:xfrm>
          <a:prstGeom prst="rect">
            <a:avLst/>
          </a:prstGeom>
        </p:spPr>
        <p:txBody>
          <a:bodyPr vert="horz" lIns="91440" tIns="45720" rIns="91440" bIns="45720" rtlCol="0">
            <a:normAutofit/>
          </a:bodyPr>
          <a:lstStyle>
            <a:lvl1pPr marL="274320" indent="-228600" algn="l" defTabSz="914400" rtl="0" eaLnBrk="1" latinLnBrk="0" hangingPunct="1">
              <a:lnSpc>
                <a:spcPct val="90000"/>
              </a:lnSpc>
              <a:spcBef>
                <a:spcPts val="1800"/>
              </a:spcBef>
              <a:buClr>
                <a:schemeClr val="tx1">
                  <a:lumMod val="65000"/>
                  <a:lumOff val="35000"/>
                </a:schemeClr>
              </a:buClr>
              <a:buSzPct val="80000"/>
              <a:buFont typeface="Arial" pitchFamily="34" charset="0"/>
              <a:buChar char="•"/>
              <a:defRPr sz="2000" kern="1200">
                <a:solidFill>
                  <a:schemeClr val="tx1">
                    <a:lumMod val="65000"/>
                    <a:lumOff val="35000"/>
                  </a:schemeClr>
                </a:solidFill>
                <a:latin typeface="+mn-lt"/>
                <a:ea typeface="+mn-ea"/>
                <a:cs typeface="+mn-cs"/>
              </a:defRPr>
            </a:lvl1pPr>
            <a:lvl2pPr marL="594360" indent="-228600" algn="l" defTabSz="914400" rtl="0" eaLnBrk="1" latinLnBrk="0" hangingPunct="1">
              <a:lnSpc>
                <a:spcPct val="90000"/>
              </a:lnSpc>
              <a:spcBef>
                <a:spcPts val="1000"/>
              </a:spcBef>
              <a:buClr>
                <a:schemeClr val="tx1">
                  <a:lumMod val="65000"/>
                  <a:lumOff val="35000"/>
                </a:schemeClr>
              </a:buClr>
              <a:buSzPct val="80000"/>
              <a:buFont typeface="Arial" pitchFamily="34" charset="0"/>
              <a:buChar char="•"/>
              <a:defRPr sz="1800" kern="1200">
                <a:solidFill>
                  <a:schemeClr val="tx1">
                    <a:lumMod val="65000"/>
                    <a:lumOff val="35000"/>
                  </a:schemeClr>
                </a:solidFill>
                <a:latin typeface="+mn-lt"/>
                <a:ea typeface="+mn-ea"/>
                <a:cs typeface="+mn-cs"/>
              </a:defRPr>
            </a:lvl2pPr>
            <a:lvl3pPr marL="777240" indent="-182880" algn="l" defTabSz="914400" rtl="0" eaLnBrk="1" latinLnBrk="0" hangingPunct="1">
              <a:lnSpc>
                <a:spcPct val="90000"/>
              </a:lnSpc>
              <a:spcBef>
                <a:spcPts val="600"/>
              </a:spcBef>
              <a:buClr>
                <a:schemeClr val="tx1">
                  <a:lumMod val="65000"/>
                  <a:lumOff val="35000"/>
                </a:schemeClr>
              </a:buClr>
              <a:buSzPct val="80000"/>
              <a:buFont typeface="Arial" pitchFamily="34" charset="0"/>
              <a:buChar char="•"/>
              <a:defRPr sz="1600" kern="1200">
                <a:solidFill>
                  <a:schemeClr val="tx1">
                    <a:lumMod val="65000"/>
                    <a:lumOff val="35000"/>
                  </a:schemeClr>
                </a:solidFill>
                <a:latin typeface="+mn-lt"/>
                <a:ea typeface="+mn-ea"/>
                <a:cs typeface="+mn-cs"/>
              </a:defRPr>
            </a:lvl3pPr>
            <a:lvl4pPr marL="960120" indent="-182880" algn="l" defTabSz="914400" rtl="0" eaLnBrk="1" latinLnBrk="0" hangingPunct="1">
              <a:lnSpc>
                <a:spcPct val="90000"/>
              </a:lnSpc>
              <a:spcBef>
                <a:spcPts val="600"/>
              </a:spcBef>
              <a:buClr>
                <a:schemeClr val="tx1">
                  <a:lumMod val="65000"/>
                  <a:lumOff val="35000"/>
                </a:schemeClr>
              </a:buClr>
              <a:buSzPct val="80000"/>
              <a:buFont typeface="Arial" pitchFamily="34" charset="0"/>
              <a:buChar char="•"/>
              <a:defRPr sz="1400" kern="1200">
                <a:solidFill>
                  <a:schemeClr val="tx1">
                    <a:lumMod val="65000"/>
                    <a:lumOff val="35000"/>
                  </a:schemeClr>
                </a:solidFill>
                <a:latin typeface="+mn-lt"/>
                <a:ea typeface="+mn-ea"/>
                <a:cs typeface="+mn-cs"/>
              </a:defRPr>
            </a:lvl4pPr>
            <a:lvl5pPr marL="1097280" indent="-137160" algn="l" defTabSz="914400" rtl="0" eaLnBrk="1" latinLnBrk="0" hangingPunct="1">
              <a:lnSpc>
                <a:spcPct val="90000"/>
              </a:lnSpc>
              <a:spcBef>
                <a:spcPts val="600"/>
              </a:spcBef>
              <a:buClr>
                <a:schemeClr val="tx1">
                  <a:lumMod val="65000"/>
                  <a:lumOff val="35000"/>
                </a:schemeClr>
              </a:buClr>
              <a:buSzPct val="80000"/>
              <a:buFont typeface="Arial" pitchFamily="34" charset="0"/>
              <a:buChar char="•"/>
              <a:defRPr sz="1400" kern="1200">
                <a:solidFill>
                  <a:schemeClr val="tx1">
                    <a:lumMod val="65000"/>
                    <a:lumOff val="35000"/>
                  </a:schemeClr>
                </a:solidFill>
                <a:latin typeface="+mn-lt"/>
                <a:ea typeface="+mn-ea"/>
                <a:cs typeface="+mn-cs"/>
              </a:defRPr>
            </a:lvl5pPr>
            <a:lvl6pPr marL="1234440" indent="-137160" algn="l" defTabSz="914400" rtl="0" eaLnBrk="1" latinLnBrk="0" hangingPunct="1">
              <a:spcBef>
                <a:spcPts val="600"/>
              </a:spcBef>
              <a:buSzPct val="80000"/>
              <a:buFont typeface="Arial" pitchFamily="34" charset="0"/>
              <a:buChar char="•"/>
              <a:defRPr sz="1400" kern="1200">
                <a:solidFill>
                  <a:schemeClr val="tx1">
                    <a:lumMod val="65000"/>
                    <a:lumOff val="35000"/>
                  </a:schemeClr>
                </a:solidFill>
                <a:latin typeface="+mn-lt"/>
                <a:ea typeface="+mn-ea"/>
                <a:cs typeface="+mn-cs"/>
              </a:defRPr>
            </a:lvl6pPr>
            <a:lvl7pPr marL="1371600" indent="-137160" algn="l" defTabSz="914400" rtl="0" eaLnBrk="1" latinLnBrk="0" hangingPunct="1">
              <a:spcBef>
                <a:spcPts val="600"/>
              </a:spcBef>
              <a:buSzPct val="80000"/>
              <a:buFont typeface="Arial" pitchFamily="34" charset="0"/>
              <a:buChar char="•"/>
              <a:defRPr sz="1400" kern="1200">
                <a:solidFill>
                  <a:schemeClr val="tx1">
                    <a:lumMod val="65000"/>
                    <a:lumOff val="35000"/>
                  </a:schemeClr>
                </a:solidFill>
                <a:latin typeface="+mn-lt"/>
                <a:ea typeface="+mn-ea"/>
                <a:cs typeface="+mn-cs"/>
              </a:defRPr>
            </a:lvl7pPr>
            <a:lvl8pPr marL="1508760" indent="-137160" algn="l" defTabSz="914400" rtl="0" eaLnBrk="1" latinLnBrk="0" hangingPunct="1">
              <a:spcBef>
                <a:spcPts val="600"/>
              </a:spcBef>
              <a:buSzPct val="80000"/>
              <a:buFont typeface="Arial" pitchFamily="34" charset="0"/>
              <a:buChar char="•"/>
              <a:defRPr sz="1400" kern="1200">
                <a:solidFill>
                  <a:schemeClr val="tx1">
                    <a:lumMod val="65000"/>
                    <a:lumOff val="35000"/>
                  </a:schemeClr>
                </a:solidFill>
                <a:latin typeface="+mn-lt"/>
                <a:ea typeface="+mn-ea"/>
                <a:cs typeface="+mn-cs"/>
              </a:defRPr>
            </a:lvl8pPr>
            <a:lvl9pPr marL="1645920" indent="-137160" algn="l" defTabSz="914400" rtl="0" eaLnBrk="1" latinLnBrk="0" hangingPunct="1">
              <a:spcBef>
                <a:spcPts val="600"/>
              </a:spcBef>
              <a:buSzPct val="80000"/>
              <a:buFont typeface="Arial" pitchFamily="34" charset="0"/>
              <a:buChar char="•"/>
              <a:defRPr sz="1400" kern="1200">
                <a:solidFill>
                  <a:schemeClr val="tx1">
                    <a:lumMod val="65000"/>
                    <a:lumOff val="35000"/>
                  </a:schemeClr>
                </a:solidFill>
                <a:latin typeface="+mn-lt"/>
                <a:ea typeface="+mn-ea"/>
                <a:cs typeface="+mn-cs"/>
              </a:defRPr>
            </a:lvl9pPr>
          </a:lstStyle>
          <a:p>
            <a:r>
              <a:rPr lang="en-IE" dirty="0" smtClean="0">
                <a:latin typeface="Times New Roman" pitchFamily="18" charset="0"/>
                <a:cs typeface="Times New Roman" pitchFamily="18" charset="0"/>
              </a:rPr>
              <a:t>MDA also defines the concept of a Platform Specific Model (PSM): a model that contains within it the details of the implementation, enough so that code can be generated from it.</a:t>
            </a:r>
          </a:p>
          <a:p>
            <a:r>
              <a:rPr lang="en-IE" dirty="0" smtClean="0">
                <a:latin typeface="Times New Roman" pitchFamily="18" charset="0"/>
                <a:cs typeface="Times New Roman" pitchFamily="18" charset="0"/>
              </a:rPr>
              <a:t>A PSM is produced by weaving together the application model and the platforms on which it relies. </a:t>
            </a:r>
          </a:p>
          <a:p>
            <a:r>
              <a:rPr lang="en-IE" dirty="0" smtClean="0">
                <a:latin typeface="Times New Roman" pitchFamily="18" charset="0"/>
                <a:cs typeface="Times New Roman" pitchFamily="18" charset="0"/>
              </a:rPr>
              <a:t>The PSM contains information about software structure, enough information, possibly, to be able to generate code. </a:t>
            </a:r>
          </a:p>
          <a:p>
            <a:r>
              <a:rPr lang="en-GB" dirty="0" smtClean="0">
                <a:latin typeface="Times New Roman" pitchFamily="18" charset="0"/>
                <a:cs typeface="Times New Roman" pitchFamily="18" charset="0"/>
              </a:rPr>
              <a:t>The PSM includes information needed for a certain platform.</a:t>
            </a:r>
            <a:endParaRPr lang="en-IE" dirty="0" smtClean="0">
              <a:latin typeface="Times New Roman" pitchFamily="18" charset="0"/>
              <a:cs typeface="Times New Roman" pitchFamily="18" charset="0"/>
            </a:endParaRPr>
          </a:p>
          <a:p>
            <a:r>
              <a:rPr lang="en-IE" dirty="0" smtClean="0">
                <a:latin typeface="Times New Roman" pitchFamily="18" charset="0"/>
                <a:cs typeface="Times New Roman" pitchFamily="18" charset="0"/>
              </a:rPr>
              <a:t>Executable UML views the PSM as an intermediate graphical form of the code that is dispensable in the case of complete code generation.</a:t>
            </a:r>
          </a:p>
          <a:p>
            <a:endParaRPr lang="fr-FR" dirty="0">
              <a:latin typeface="Times New Roman" pitchFamily="18" charset="0"/>
              <a:cs typeface="Times New Roman" pitchFamily="18" charset="0"/>
            </a:endParaRPr>
          </a:p>
        </p:txBody>
      </p:sp>
      <p:sp>
        <p:nvSpPr>
          <p:cNvPr id="2" name="Espace réservé du numéro de diapositive 1"/>
          <p:cNvSpPr>
            <a:spLocks noGrp="1"/>
          </p:cNvSpPr>
          <p:nvPr>
            <p:ph type="sldNum" sz="quarter" idx="12"/>
          </p:nvPr>
        </p:nvSpPr>
        <p:spPr/>
        <p:txBody>
          <a:bodyPr/>
          <a:lstStyle/>
          <a:p>
            <a:fld id="{CF4668DC-857F-487D-BFFA-8C0CA5037977}" type="slidenum">
              <a:rPr lang="fr-BE" smtClean="0"/>
              <a:t>15</a:t>
            </a:fld>
            <a:endParaRPr lang="fr-BE"/>
          </a:p>
        </p:txBody>
      </p:sp>
    </p:spTree>
    <p:extLst>
      <p:ext uri="{BB962C8B-B14F-4D97-AF65-F5344CB8AC3E}">
        <p14:creationId xmlns:p14="http://schemas.microsoft.com/office/powerpoint/2010/main" val="2455845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fade">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fade">
                                      <p:cBhvr>
                                        <p:cTn id="22" dur="500"/>
                                        <p:tgtEl>
                                          <p:spTgt spid="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fade">
                                      <p:cBhvr>
                                        <p:cTn id="27" dur="500"/>
                                        <p:tgtEl>
                                          <p:spTgt spid="5">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5">
                                            <p:txEl>
                                              <p:pRg st="4" end="4"/>
                                            </p:txEl>
                                          </p:spTgt>
                                        </p:tgtEl>
                                        <p:attrNameLst>
                                          <p:attrName>style.visibility</p:attrName>
                                        </p:attrNameLst>
                                      </p:cBhvr>
                                      <p:to>
                                        <p:strVal val="visible"/>
                                      </p:to>
                                    </p:set>
                                    <p:animEffect transition="in" filter="fade">
                                      <p:cBhvr>
                                        <p:cTn id="32"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99592" y="980728"/>
            <a:ext cx="6516798" cy="591344"/>
          </a:xfrm>
        </p:spPr>
        <p:txBody>
          <a:bodyPr/>
          <a:lstStyle/>
          <a:p>
            <a:r>
              <a:rPr lang="fr-FR" dirty="0" smtClean="0"/>
              <a:t>Model transformation</a:t>
            </a:r>
            <a:endParaRPr lang="fr-FR" dirty="0"/>
          </a:p>
        </p:txBody>
      </p:sp>
      <p:sp>
        <p:nvSpPr>
          <p:cNvPr id="3" name="Espace réservé du contenu 2"/>
          <p:cNvSpPr>
            <a:spLocks noGrp="1"/>
          </p:cNvSpPr>
          <p:nvPr>
            <p:ph idx="1"/>
          </p:nvPr>
        </p:nvSpPr>
        <p:spPr>
          <a:xfrm>
            <a:off x="251520" y="1988840"/>
            <a:ext cx="8352928" cy="2952328"/>
          </a:xfrm>
        </p:spPr>
        <p:txBody>
          <a:bodyPr/>
          <a:lstStyle/>
          <a:p>
            <a:pPr algn="just"/>
            <a:r>
              <a:rPr lang="en-US" dirty="0">
                <a:latin typeface="Times New Roman" pitchFamily="18" charset="0"/>
                <a:cs typeface="Times New Roman" pitchFamily="18" charset="0"/>
              </a:rPr>
              <a:t>In a Model Driven Architecture (MDA) software development process, models are repeatedly transformed to other models in order to finally achieve a set of models with enough details to implement a </a:t>
            </a:r>
            <a:r>
              <a:rPr lang="en-US" dirty="0" smtClean="0">
                <a:latin typeface="Times New Roman" pitchFamily="18" charset="0"/>
                <a:cs typeface="Times New Roman" pitchFamily="18" charset="0"/>
              </a:rPr>
              <a:t>system.</a:t>
            </a:r>
          </a:p>
          <a:p>
            <a:pPr algn="just"/>
            <a:r>
              <a:rPr lang="en-US" dirty="0">
                <a:latin typeface="Times New Roman" pitchFamily="18" charset="0"/>
                <a:cs typeface="Times New Roman" pitchFamily="18" charset="0"/>
              </a:rPr>
              <a:t>A model transformation is a set of transformation rules and techniques operating on a source model to produce another model, the target model</a:t>
            </a:r>
            <a:r>
              <a:rPr lang="en-US" dirty="0" smtClean="0">
                <a:latin typeface="Times New Roman" pitchFamily="18" charset="0"/>
                <a:cs typeface="Times New Roman" pitchFamily="18" charset="0"/>
              </a:rPr>
              <a:t>.</a:t>
            </a:r>
          </a:p>
          <a:p>
            <a:pPr algn="just"/>
            <a:r>
              <a:rPr lang="en-US" dirty="0">
                <a:latin typeface="Times New Roman" pitchFamily="18" charset="0"/>
                <a:cs typeface="Times New Roman" pitchFamily="18" charset="0"/>
              </a:rPr>
              <a:t>The current transformation languages used for describing and executing model transformations only provide means to specify the transformations but do not help to identify and select from the alternative transformations.</a:t>
            </a:r>
            <a:endParaRPr lang="fr-FR" dirty="0">
              <a:latin typeface="Times New Roman" pitchFamily="18" charset="0"/>
              <a:cs typeface="Times New Roman" pitchFamily="18" charset="0"/>
            </a:endParaRPr>
          </a:p>
          <a:p>
            <a:pPr algn="just"/>
            <a:endParaRPr lang="en-US" dirty="0">
              <a:latin typeface="Times New Roman" pitchFamily="18" charset="0"/>
              <a:cs typeface="Times New Roman" pitchFamily="18" charset="0"/>
            </a:endParaRPr>
          </a:p>
          <a:p>
            <a:pPr algn="just"/>
            <a:endParaRPr lang="fr-FR" dirty="0">
              <a:latin typeface="Times New Roman" pitchFamily="18" charset="0"/>
              <a:cs typeface="Times New Roman" pitchFamily="18" charset="0"/>
            </a:endParaRPr>
          </a:p>
        </p:txBody>
      </p:sp>
      <p:sp>
        <p:nvSpPr>
          <p:cNvPr id="4" name="Espace réservé du numéro de diapositive 3"/>
          <p:cNvSpPr>
            <a:spLocks noGrp="1"/>
          </p:cNvSpPr>
          <p:nvPr>
            <p:ph type="sldNum" sz="quarter" idx="12"/>
          </p:nvPr>
        </p:nvSpPr>
        <p:spPr/>
        <p:txBody>
          <a:bodyPr/>
          <a:lstStyle/>
          <a:p>
            <a:fld id="{CF4668DC-857F-487D-BFFA-8C0CA5037977}" type="slidenum">
              <a:rPr lang="fr-BE" smtClean="0"/>
              <a:t>16</a:t>
            </a:fld>
            <a:endParaRPr lang="fr-BE"/>
          </a:p>
        </p:txBody>
      </p:sp>
    </p:spTree>
    <p:extLst>
      <p:ext uri="{BB962C8B-B14F-4D97-AF65-F5344CB8AC3E}">
        <p14:creationId xmlns:p14="http://schemas.microsoft.com/office/powerpoint/2010/main" val="1418480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99117" y="533400"/>
            <a:ext cx="6516798" cy="591344"/>
          </a:xfrm>
        </p:spPr>
        <p:txBody>
          <a:bodyPr/>
          <a:lstStyle/>
          <a:p>
            <a:r>
              <a:rPr lang="fr-FR" dirty="0" smtClean="0"/>
              <a:t>Model transformation types</a:t>
            </a:r>
            <a:endParaRPr lang="fr-FR" dirty="0"/>
          </a:p>
        </p:txBody>
      </p:sp>
      <p:pic>
        <p:nvPicPr>
          <p:cNvPr id="4" name="Espace réservé du contenu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5576" y="1412776"/>
            <a:ext cx="7056784" cy="4536503"/>
          </a:xfrm>
          <a:prstGeom prst="rect">
            <a:avLst/>
          </a:prstGeom>
        </p:spPr>
      </p:pic>
      <p:sp>
        <p:nvSpPr>
          <p:cNvPr id="3" name="Espace réservé du numéro de diapositive 2"/>
          <p:cNvSpPr>
            <a:spLocks noGrp="1"/>
          </p:cNvSpPr>
          <p:nvPr>
            <p:ph type="sldNum" sz="quarter" idx="12"/>
          </p:nvPr>
        </p:nvSpPr>
        <p:spPr/>
        <p:txBody>
          <a:bodyPr/>
          <a:lstStyle/>
          <a:p>
            <a:fld id="{CF4668DC-857F-487D-BFFA-8C0CA5037977}" type="slidenum">
              <a:rPr lang="fr-BE" smtClean="0"/>
              <a:t>17</a:t>
            </a:fld>
            <a:endParaRPr lang="fr-BE"/>
          </a:p>
        </p:txBody>
      </p:sp>
    </p:spTree>
    <p:extLst>
      <p:ext uri="{BB962C8B-B14F-4D97-AF65-F5344CB8AC3E}">
        <p14:creationId xmlns:p14="http://schemas.microsoft.com/office/powerpoint/2010/main" val="1779198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Espace réservé du contenu 3"/>
          <p:cNvSpPr>
            <a:spLocks noGrp="1"/>
          </p:cNvSpPr>
          <p:nvPr>
            <p:ph idx="1"/>
          </p:nvPr>
        </p:nvSpPr>
        <p:spPr>
          <a:xfrm>
            <a:off x="323528" y="1772816"/>
            <a:ext cx="8496944" cy="4191000"/>
          </a:xfrm>
        </p:spPr>
        <p:txBody>
          <a:bodyPr>
            <a:normAutofit/>
          </a:bodyPr>
          <a:lstStyle/>
          <a:p>
            <a:r>
              <a:rPr lang="en-US" dirty="0" smtClean="0">
                <a:latin typeface="Times New Roman" pitchFamily="18" charset="0"/>
                <a:cs typeface="Times New Roman" pitchFamily="18" charset="0"/>
              </a:rPr>
              <a:t>The </a:t>
            </a:r>
            <a:r>
              <a:rPr lang="en-US" dirty="0">
                <a:latin typeface="Times New Roman" pitchFamily="18" charset="0"/>
                <a:cs typeface="Times New Roman" pitchFamily="18" charset="0"/>
              </a:rPr>
              <a:t>MDA tool is a tool used to develop, interpret, compare, align, measure, verify, transform, etc. models or </a:t>
            </a:r>
            <a:r>
              <a:rPr lang="en-US" dirty="0" smtClean="0">
                <a:latin typeface="Times New Roman" pitchFamily="18" charset="0"/>
                <a:cs typeface="Times New Roman" pitchFamily="18" charset="0"/>
              </a:rPr>
              <a:t>meta-models.</a:t>
            </a:r>
          </a:p>
          <a:p>
            <a:r>
              <a:rPr lang="en-US" dirty="0">
                <a:latin typeface="Times New Roman" pitchFamily="18" charset="0"/>
                <a:cs typeface="Times New Roman" pitchFamily="18" charset="0"/>
              </a:rPr>
              <a:t>Usually MDA tools focus on rudimentary architecture specification, although in some cases the tools are architecture-independent (or platform independent). </a:t>
            </a: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The </a:t>
            </a:r>
            <a:r>
              <a:rPr lang="en-US" dirty="0">
                <a:latin typeface="Times New Roman" pitchFamily="18" charset="0"/>
                <a:cs typeface="Times New Roman" pitchFamily="18" charset="0"/>
              </a:rPr>
              <a:t>MDA tool may be one or more of the following </a:t>
            </a:r>
            <a:r>
              <a:rPr lang="en-US" dirty="0" smtClean="0">
                <a:latin typeface="Times New Roman" pitchFamily="18" charset="0"/>
                <a:cs typeface="Times New Roman" pitchFamily="18" charset="0"/>
              </a:rPr>
              <a:t>types : Creation, Analysis, Transformation, Composition, Test,  Simulation, Metadata, Management, Reverse Engineering.</a:t>
            </a:r>
          </a:p>
          <a:p>
            <a:r>
              <a:rPr lang="en-US" dirty="0">
                <a:latin typeface="Times New Roman" pitchFamily="18" charset="0"/>
                <a:cs typeface="Times New Roman" pitchFamily="18" charset="0"/>
              </a:rPr>
              <a:t>Some tools perform more than one of the functions listed above. For example, the Select Solution for MDA covers all of the above except Metadata Management.</a:t>
            </a:r>
            <a:endParaRPr lang="fr-FR" dirty="0">
              <a:latin typeface="Times New Roman" pitchFamily="18" charset="0"/>
              <a:cs typeface="Times New Roman" pitchFamily="18" charset="0"/>
            </a:endParaRPr>
          </a:p>
          <a:p>
            <a:endParaRPr lang="fr-FR" dirty="0">
              <a:latin typeface="Times New Roman" pitchFamily="18" charset="0"/>
              <a:cs typeface="Times New Roman" pitchFamily="18" charset="0"/>
            </a:endParaRPr>
          </a:p>
          <a:p>
            <a:pPr marL="45720" indent="0">
              <a:buNone/>
            </a:pPr>
            <a:endParaRPr lang="fr-FR" dirty="0">
              <a:latin typeface="Times New Roman" pitchFamily="18" charset="0"/>
              <a:cs typeface="Times New Roman" pitchFamily="18" charset="0"/>
            </a:endParaRPr>
          </a:p>
        </p:txBody>
      </p:sp>
      <p:sp>
        <p:nvSpPr>
          <p:cNvPr id="5" name="Titre 4"/>
          <p:cNvSpPr>
            <a:spLocks noGrp="1"/>
          </p:cNvSpPr>
          <p:nvPr>
            <p:ph type="title"/>
          </p:nvPr>
        </p:nvSpPr>
        <p:spPr>
          <a:xfrm>
            <a:off x="2771800" y="764704"/>
            <a:ext cx="2260715" cy="663352"/>
          </a:xfrm>
        </p:spPr>
        <p:txBody>
          <a:bodyPr/>
          <a:lstStyle/>
          <a:p>
            <a:r>
              <a:rPr lang="fr-FR" dirty="0" smtClean="0"/>
              <a:t>MDA Tools</a:t>
            </a:r>
            <a:endParaRPr lang="fr-FR" dirty="0"/>
          </a:p>
        </p:txBody>
      </p:sp>
      <p:sp>
        <p:nvSpPr>
          <p:cNvPr id="2" name="Espace réservé du numéro de diapositive 1"/>
          <p:cNvSpPr>
            <a:spLocks noGrp="1"/>
          </p:cNvSpPr>
          <p:nvPr>
            <p:ph type="sldNum" sz="quarter" idx="12"/>
          </p:nvPr>
        </p:nvSpPr>
        <p:spPr/>
        <p:txBody>
          <a:bodyPr/>
          <a:lstStyle/>
          <a:p>
            <a:fld id="{CF4668DC-857F-487D-BFFA-8C0CA5037977}" type="slidenum">
              <a:rPr lang="fr-BE" smtClean="0"/>
              <a:t>18</a:t>
            </a:fld>
            <a:endParaRPr lang="fr-BE"/>
          </a:p>
        </p:txBody>
      </p:sp>
    </p:spTree>
    <p:extLst>
      <p:ext uri="{BB962C8B-B14F-4D97-AF65-F5344CB8AC3E}">
        <p14:creationId xmlns:p14="http://schemas.microsoft.com/office/powerpoint/2010/main" val="2455845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fade">
                                      <p:cBhvr>
                                        <p:cTn id="17" dur="5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fade">
                                      <p:cBhvr>
                                        <p:cTn id="22" dur="500"/>
                                        <p:tgtEl>
                                          <p:spTgt spid="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fade">
                                      <p:cBhvr>
                                        <p:cTn id="27" dur="500"/>
                                        <p:tgtEl>
                                          <p:spTgt spid="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Espace réservé du contenu 4"/>
          <p:cNvSpPr>
            <a:spLocks noGrp="1"/>
          </p:cNvSpPr>
          <p:nvPr>
            <p:ph idx="1"/>
          </p:nvPr>
        </p:nvSpPr>
        <p:spPr>
          <a:xfrm>
            <a:off x="251520" y="1484784"/>
            <a:ext cx="8461165" cy="4191000"/>
          </a:xfrm>
        </p:spPr>
        <p:txBody>
          <a:bodyPr/>
          <a:lstStyle/>
          <a:p>
            <a:r>
              <a:rPr lang="en-IE" dirty="0">
                <a:latin typeface="Times New Roman" pitchFamily="18" charset="0"/>
                <a:cs typeface="Times New Roman" pitchFamily="18" charset="0"/>
              </a:rPr>
              <a:t>Faster development time</a:t>
            </a:r>
          </a:p>
          <a:p>
            <a:r>
              <a:rPr lang="en-IE" dirty="0">
                <a:latin typeface="Times New Roman" pitchFamily="18" charset="0"/>
                <a:cs typeface="Times New Roman" pitchFamily="18" charset="0"/>
              </a:rPr>
              <a:t>Architectural advantages</a:t>
            </a:r>
          </a:p>
          <a:p>
            <a:r>
              <a:rPr lang="en-IE" dirty="0">
                <a:latin typeface="Times New Roman" pitchFamily="18" charset="0"/>
                <a:cs typeface="Times New Roman" pitchFamily="18" charset="0"/>
              </a:rPr>
              <a:t>Improves code consistency and maintainability</a:t>
            </a:r>
          </a:p>
          <a:p>
            <a:r>
              <a:rPr lang="en-IE" dirty="0">
                <a:latin typeface="Times New Roman" pitchFamily="18" charset="0"/>
                <a:cs typeface="Times New Roman" pitchFamily="18" charset="0"/>
              </a:rPr>
              <a:t>Increased portability across middleware vendors</a:t>
            </a:r>
            <a:endParaRPr lang="en-IE" b="1" dirty="0">
              <a:latin typeface="Times New Roman" pitchFamily="18" charset="0"/>
              <a:cs typeface="Times New Roman" pitchFamily="18" charset="0"/>
            </a:endParaRPr>
          </a:p>
          <a:p>
            <a:r>
              <a:rPr lang="en-US" dirty="0">
                <a:latin typeface="Times New Roman" pitchFamily="18" charset="0"/>
                <a:cs typeface="Times New Roman" pitchFamily="18" charset="0"/>
              </a:rPr>
              <a:t>Support for a fast-iterative spiral development process </a:t>
            </a:r>
            <a:r>
              <a:rPr lang="en-US" dirty="0" smtClean="0">
                <a:latin typeface="Times New Roman" pitchFamily="18" charset="0"/>
                <a:cs typeface="Times New Roman" pitchFamily="18" charset="0"/>
              </a:rPr>
              <a:t>supported,</a:t>
            </a:r>
          </a:p>
          <a:p>
            <a:r>
              <a:rPr lang="en-US" dirty="0">
                <a:latin typeface="Times New Roman" pitchFamily="18" charset="0"/>
                <a:cs typeface="Times New Roman" pitchFamily="18" charset="0"/>
              </a:rPr>
              <a:t>Single point of change with automated propagation to and validation of all system </a:t>
            </a:r>
            <a:r>
              <a:rPr lang="en-US" dirty="0" smtClean="0">
                <a:latin typeface="Times New Roman" pitchFamily="18" charset="0"/>
                <a:cs typeface="Times New Roman" pitchFamily="18" charset="0"/>
              </a:rPr>
              <a:t>artifacts.</a:t>
            </a:r>
          </a:p>
          <a:p>
            <a:r>
              <a:rPr lang="en-US" dirty="0">
                <a:latin typeface="Times New Roman" pitchFamily="18" charset="0"/>
                <a:cs typeface="Times New Roman" pitchFamily="18" charset="0"/>
              </a:rPr>
              <a:t>Increased ability to evolve and adapt domain models, rules, and </a:t>
            </a:r>
            <a:r>
              <a:rPr lang="en-US" dirty="0" smtClean="0">
                <a:latin typeface="Times New Roman" pitchFamily="18" charset="0"/>
                <a:cs typeface="Times New Roman" pitchFamily="18" charset="0"/>
              </a:rPr>
              <a:t>processes.</a:t>
            </a:r>
            <a:endParaRPr lang="fr-FR" dirty="0">
              <a:latin typeface="Times New Roman" pitchFamily="18" charset="0"/>
              <a:cs typeface="Times New Roman" pitchFamily="18" charset="0"/>
            </a:endParaRPr>
          </a:p>
        </p:txBody>
      </p:sp>
      <p:sp>
        <p:nvSpPr>
          <p:cNvPr id="6" name="Rectangle 5"/>
          <p:cNvSpPr/>
          <p:nvPr/>
        </p:nvSpPr>
        <p:spPr>
          <a:xfrm>
            <a:off x="2195736" y="332656"/>
            <a:ext cx="4176015" cy="535531"/>
          </a:xfrm>
          <a:prstGeom prst="rect">
            <a:avLst/>
          </a:prstGeom>
        </p:spPr>
        <p:txBody>
          <a:bodyPr vert="horz" lIns="91440" tIns="45720" rIns="91440" bIns="45720" rtlCol="0" anchor="b">
            <a:normAutofit/>
          </a:bodyPr>
          <a:lstStyle/>
          <a:p>
            <a:pPr>
              <a:lnSpc>
                <a:spcPct val="80000"/>
              </a:lnSpc>
              <a:spcBef>
                <a:spcPct val="0"/>
              </a:spcBef>
            </a:pPr>
            <a:r>
              <a:rPr lang="en-IE" sz="3600" b="1" dirty="0">
                <a:solidFill>
                  <a:schemeClr val="accent1"/>
                </a:solidFill>
                <a:latin typeface="+mj-lt"/>
                <a:ea typeface="+mj-ea"/>
                <a:cs typeface="+mj-cs"/>
              </a:rPr>
              <a:t>Advantages of MDA </a:t>
            </a:r>
            <a:endParaRPr lang="fr-FR" sz="3600" b="1" dirty="0">
              <a:solidFill>
                <a:schemeClr val="accent1"/>
              </a:solidFill>
              <a:latin typeface="+mj-lt"/>
              <a:ea typeface="+mj-ea"/>
              <a:cs typeface="+mj-cs"/>
            </a:endParaRPr>
          </a:p>
        </p:txBody>
      </p:sp>
      <p:sp>
        <p:nvSpPr>
          <p:cNvPr id="2" name="Espace réservé du numéro de diapositive 1"/>
          <p:cNvSpPr>
            <a:spLocks noGrp="1"/>
          </p:cNvSpPr>
          <p:nvPr>
            <p:ph type="sldNum" sz="quarter" idx="12"/>
          </p:nvPr>
        </p:nvSpPr>
        <p:spPr/>
        <p:txBody>
          <a:bodyPr/>
          <a:lstStyle/>
          <a:p>
            <a:fld id="{CF4668DC-857F-487D-BFFA-8C0CA5037977}" type="slidenum">
              <a:rPr lang="fr-BE" smtClean="0"/>
              <a:t>19</a:t>
            </a:fld>
            <a:endParaRPr lang="fr-BE"/>
          </a:p>
        </p:txBody>
      </p:sp>
    </p:spTree>
    <p:extLst>
      <p:ext uri="{BB962C8B-B14F-4D97-AF65-F5344CB8AC3E}">
        <p14:creationId xmlns:p14="http://schemas.microsoft.com/office/powerpoint/2010/main" val="1418480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fade">
                                      <p:cBhvr>
                                        <p:cTn id="17" dur="500"/>
                                        <p:tgtEl>
                                          <p:spTgt spid="5">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xEl>
                                              <p:pRg st="2" end="2"/>
                                            </p:txEl>
                                          </p:spTgt>
                                        </p:tgtEl>
                                        <p:attrNameLst>
                                          <p:attrName>style.visibility</p:attrName>
                                        </p:attrNameLst>
                                      </p:cBhvr>
                                      <p:to>
                                        <p:strVal val="visible"/>
                                      </p:to>
                                    </p:set>
                                    <p:animEffect transition="in" filter="fade">
                                      <p:cBhvr>
                                        <p:cTn id="22" dur="500"/>
                                        <p:tgtEl>
                                          <p:spTgt spid="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txEl>
                                              <p:pRg st="3" end="3"/>
                                            </p:txEl>
                                          </p:spTgt>
                                        </p:tgtEl>
                                        <p:attrNameLst>
                                          <p:attrName>style.visibility</p:attrName>
                                        </p:attrNameLst>
                                      </p:cBhvr>
                                      <p:to>
                                        <p:strVal val="visible"/>
                                      </p:to>
                                    </p:set>
                                    <p:animEffect transition="in" filter="fade">
                                      <p:cBhvr>
                                        <p:cTn id="27" dur="500"/>
                                        <p:tgtEl>
                                          <p:spTgt spid="5">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5">
                                            <p:txEl>
                                              <p:pRg st="4" end="4"/>
                                            </p:txEl>
                                          </p:spTgt>
                                        </p:tgtEl>
                                        <p:attrNameLst>
                                          <p:attrName>style.visibility</p:attrName>
                                        </p:attrNameLst>
                                      </p:cBhvr>
                                      <p:to>
                                        <p:strVal val="visible"/>
                                      </p:to>
                                    </p:set>
                                    <p:animEffect transition="in" filter="fade">
                                      <p:cBhvr>
                                        <p:cTn id="32" dur="500"/>
                                        <p:tgtEl>
                                          <p:spTgt spid="5">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Effect transition="in" filter="fade">
                                      <p:cBhvr>
                                        <p:cTn id="37" dur="500"/>
                                        <p:tgtEl>
                                          <p:spTgt spid="5">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5">
                                            <p:txEl>
                                              <p:pRg st="6" end="6"/>
                                            </p:txEl>
                                          </p:spTgt>
                                        </p:tgtEl>
                                        <p:attrNameLst>
                                          <p:attrName>style.visibility</p:attrName>
                                        </p:attrNameLst>
                                      </p:cBhvr>
                                      <p:to>
                                        <p:strVal val="visible"/>
                                      </p:to>
                                    </p:set>
                                    <p:animEffect transition="in" filter="fade">
                                      <p:cBhvr>
                                        <p:cTn id="42" dur="500"/>
                                        <p:tgtEl>
                                          <p:spTgt spid="5">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23528" y="2060848"/>
            <a:ext cx="7128792" cy="1224135"/>
          </a:xfrm>
        </p:spPr>
        <p:txBody>
          <a:bodyPr>
            <a:noAutofit/>
          </a:bodyPr>
          <a:lstStyle/>
          <a:p>
            <a:pPr algn="ctr"/>
            <a:r>
              <a:rPr lang="en-US" sz="3200" dirty="0"/>
              <a:t>Model driven architecture development </a:t>
            </a:r>
            <a:r>
              <a:rPr lang="fr-FR" sz="3200" dirty="0"/>
              <a:t/>
            </a:r>
            <a:br>
              <a:rPr lang="fr-FR" sz="3200" dirty="0"/>
            </a:br>
            <a:r>
              <a:rPr lang="en-US" sz="3200" dirty="0"/>
              <a:t>for hotel reservation system</a:t>
            </a:r>
            <a:r>
              <a:rPr lang="fr-FR" sz="3200" dirty="0"/>
              <a:t/>
            </a:r>
            <a:br>
              <a:rPr lang="fr-FR" sz="3200" dirty="0"/>
            </a:br>
            <a:endParaRPr lang="fr-FR" sz="3200" dirty="0"/>
          </a:p>
        </p:txBody>
      </p:sp>
      <p:sp>
        <p:nvSpPr>
          <p:cNvPr id="3" name="Sous-titre 2"/>
          <p:cNvSpPr>
            <a:spLocks noGrp="1"/>
          </p:cNvSpPr>
          <p:nvPr>
            <p:ph type="subTitle" idx="1"/>
          </p:nvPr>
        </p:nvSpPr>
        <p:spPr>
          <a:xfrm>
            <a:off x="1619672" y="3356992"/>
            <a:ext cx="4481083" cy="864096"/>
          </a:xfrm>
        </p:spPr>
        <p:txBody>
          <a:bodyPr>
            <a:noAutofit/>
          </a:bodyPr>
          <a:lstStyle/>
          <a:p>
            <a:pPr algn="ctr"/>
            <a:r>
              <a:rPr lang="en-US" sz="1800" b="1" dirty="0">
                <a:latin typeface="Times New Roman" pitchFamily="18" charset="0"/>
                <a:cs typeface="Times New Roman" pitchFamily="18" charset="0"/>
              </a:rPr>
              <a:t>Prepared </a:t>
            </a:r>
            <a:r>
              <a:rPr lang="en-US" sz="1800" b="1" dirty="0" smtClean="0">
                <a:latin typeface="Times New Roman" pitchFamily="18" charset="0"/>
                <a:cs typeface="Times New Roman" pitchFamily="18" charset="0"/>
              </a:rPr>
              <a:t>by : </a:t>
            </a:r>
          </a:p>
          <a:p>
            <a:pPr algn="ctr"/>
            <a:r>
              <a:rPr lang="en-US" sz="1800" b="1" dirty="0" smtClean="0">
                <a:latin typeface="Times New Roman" pitchFamily="18" charset="0"/>
                <a:cs typeface="Times New Roman" pitchFamily="18" charset="0"/>
              </a:rPr>
              <a:t>ALRUMAIMA </a:t>
            </a:r>
            <a:r>
              <a:rPr lang="en-US" sz="1800" b="1" dirty="0" err="1" smtClean="0">
                <a:latin typeface="Times New Roman" pitchFamily="18" charset="0"/>
                <a:cs typeface="Times New Roman" pitchFamily="18" charset="0"/>
              </a:rPr>
              <a:t>Nagmi</a:t>
            </a:r>
            <a:r>
              <a:rPr lang="en-US" sz="1800" b="1" dirty="0" smtClean="0">
                <a:latin typeface="Times New Roman" pitchFamily="18" charset="0"/>
                <a:cs typeface="Times New Roman" pitchFamily="18" charset="0"/>
              </a:rPr>
              <a:t> </a:t>
            </a:r>
            <a:r>
              <a:rPr lang="en-US" sz="1800" b="1" dirty="0" err="1" smtClean="0">
                <a:latin typeface="Times New Roman" pitchFamily="18" charset="0"/>
                <a:cs typeface="Times New Roman" pitchFamily="18" charset="0"/>
              </a:rPr>
              <a:t>Hashim</a:t>
            </a:r>
            <a:r>
              <a:rPr lang="en-US" sz="1800" b="1" dirty="0" smtClean="0">
                <a:latin typeface="Times New Roman" pitchFamily="18" charset="0"/>
                <a:cs typeface="Times New Roman" pitchFamily="18" charset="0"/>
              </a:rPr>
              <a:t> Mohamed </a:t>
            </a:r>
            <a:r>
              <a:rPr lang="ar-DZ" sz="1800" b="1" dirty="0" smtClean="0">
                <a:latin typeface="Times New Roman" pitchFamily="18" charset="0"/>
                <a:cs typeface="Times New Roman" pitchFamily="18" charset="0"/>
              </a:rPr>
              <a:t>‎‏‏</a:t>
            </a:r>
            <a:endParaRPr lang="fr-FR" sz="1800" b="1" dirty="0" smtClean="0">
              <a:latin typeface="Times New Roman" pitchFamily="18" charset="0"/>
              <a:cs typeface="Times New Roman" pitchFamily="18" charset="0"/>
            </a:endParaRPr>
          </a:p>
          <a:p>
            <a:pPr algn="ctr"/>
            <a:endParaRPr lang="fr-FR" sz="1800" dirty="0">
              <a:latin typeface="Times New Roman" pitchFamily="18" charset="0"/>
              <a:cs typeface="Times New Roman" pitchFamily="18" charset="0"/>
            </a:endParaRPr>
          </a:p>
        </p:txBody>
      </p:sp>
      <p:pic>
        <p:nvPicPr>
          <p:cNvPr id="4" name="Picture 4"/>
          <p:cNvPicPr>
            <a:picLocks noChangeAspect="1"/>
          </p:cNvPicPr>
          <p:nvPr/>
        </p:nvPicPr>
        <p:blipFill>
          <a:blip r:embed="rId2"/>
          <a:stretch>
            <a:fillRect/>
          </a:stretch>
        </p:blipFill>
        <p:spPr>
          <a:xfrm>
            <a:off x="97468" y="76991"/>
            <a:ext cx="932769" cy="883997"/>
          </a:xfrm>
          <a:prstGeom prst="rect">
            <a:avLst/>
          </a:prstGeom>
        </p:spPr>
      </p:pic>
      <p:sp>
        <p:nvSpPr>
          <p:cNvPr id="5" name="Rectangle 4"/>
          <p:cNvSpPr/>
          <p:nvPr/>
        </p:nvSpPr>
        <p:spPr>
          <a:xfrm>
            <a:off x="2195736" y="4581128"/>
            <a:ext cx="3451972" cy="667875"/>
          </a:xfrm>
          <a:prstGeom prst="rect">
            <a:avLst/>
          </a:prstGeom>
        </p:spPr>
        <p:txBody>
          <a:bodyPr vert="horz" lIns="91440" tIns="45720" rIns="91440" bIns="45720" rtlCol="0">
            <a:noAutofit/>
          </a:bodyPr>
          <a:lstStyle/>
          <a:p>
            <a:pPr algn="ctr">
              <a:lnSpc>
                <a:spcPct val="90000"/>
              </a:lnSpc>
              <a:spcBef>
                <a:spcPts val="600"/>
              </a:spcBef>
              <a:buClr>
                <a:schemeClr val="tx1">
                  <a:lumMod val="65000"/>
                  <a:lumOff val="35000"/>
                </a:schemeClr>
              </a:buClr>
              <a:buSzPct val="80000"/>
              <a:buFont typeface="Arial" pitchFamily="34" charset="0"/>
              <a:buNone/>
            </a:pPr>
            <a:r>
              <a:rPr lang="fr-FR" b="1" dirty="0">
                <a:solidFill>
                  <a:schemeClr val="tx1">
                    <a:lumMod val="65000"/>
                    <a:lumOff val="35000"/>
                  </a:schemeClr>
                </a:solidFill>
                <a:latin typeface="Times New Roman" pitchFamily="18" charset="0"/>
                <a:cs typeface="Times New Roman" pitchFamily="18" charset="0"/>
              </a:rPr>
              <a:t>Under the supervision of :</a:t>
            </a:r>
          </a:p>
          <a:p>
            <a:pPr algn="ctr">
              <a:lnSpc>
                <a:spcPct val="90000"/>
              </a:lnSpc>
              <a:spcBef>
                <a:spcPts val="600"/>
              </a:spcBef>
              <a:buClr>
                <a:schemeClr val="tx1">
                  <a:lumMod val="65000"/>
                  <a:lumOff val="35000"/>
                </a:schemeClr>
              </a:buClr>
              <a:buSzPct val="80000"/>
              <a:buFont typeface="Arial" pitchFamily="34" charset="0"/>
              <a:buNone/>
            </a:pPr>
            <a:r>
              <a:rPr lang="en-US" b="1" dirty="0">
                <a:solidFill>
                  <a:schemeClr val="tx1">
                    <a:lumMod val="65000"/>
                    <a:lumOff val="35000"/>
                  </a:schemeClr>
                </a:solidFill>
                <a:latin typeface="Times New Roman" pitchFamily="18" charset="0"/>
                <a:cs typeface="Times New Roman" pitchFamily="18" charset="0"/>
              </a:rPr>
              <a:t>Mr. MOHANI </a:t>
            </a:r>
            <a:r>
              <a:rPr lang="en-US" b="1" dirty="0" err="1">
                <a:solidFill>
                  <a:schemeClr val="tx1">
                    <a:lumMod val="65000"/>
                    <a:lumOff val="35000"/>
                  </a:schemeClr>
                </a:solidFill>
                <a:latin typeface="Times New Roman" pitchFamily="18" charset="0"/>
                <a:cs typeface="Times New Roman" pitchFamily="18" charset="0"/>
              </a:rPr>
              <a:t>Taher</a:t>
            </a:r>
            <a:endParaRPr lang="fr-FR" b="1" dirty="0">
              <a:solidFill>
                <a:schemeClr val="tx1">
                  <a:lumMod val="65000"/>
                  <a:lumOff val="35000"/>
                </a:schemeClr>
              </a:solidFill>
              <a:latin typeface="Times New Roman" pitchFamily="18" charset="0"/>
              <a:cs typeface="Times New Roman" pitchFamily="18" charset="0"/>
            </a:endParaRPr>
          </a:p>
        </p:txBody>
      </p:sp>
      <p:sp>
        <p:nvSpPr>
          <p:cNvPr id="6" name="Espace réservé du numéro de diapositive 5"/>
          <p:cNvSpPr>
            <a:spLocks noGrp="1"/>
          </p:cNvSpPr>
          <p:nvPr>
            <p:ph type="sldNum" sz="quarter" idx="12"/>
          </p:nvPr>
        </p:nvSpPr>
        <p:spPr/>
        <p:txBody>
          <a:bodyPr/>
          <a:lstStyle/>
          <a:p>
            <a:fld id="{CF4668DC-857F-487D-BFFA-8C0CA5037977}" type="slidenum">
              <a:rPr lang="fr-BE" smtClean="0"/>
              <a:t>2</a:t>
            </a:fld>
            <a:endParaRPr lang="fr-BE"/>
          </a:p>
        </p:txBody>
      </p:sp>
    </p:spTree>
    <p:extLst>
      <p:ext uri="{BB962C8B-B14F-4D97-AF65-F5344CB8AC3E}">
        <p14:creationId xmlns:p14="http://schemas.microsoft.com/office/powerpoint/2010/main" val="2946390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907704" y="1268760"/>
            <a:ext cx="4636979" cy="591344"/>
          </a:xfrm>
        </p:spPr>
        <p:txBody>
          <a:bodyPr/>
          <a:lstStyle/>
          <a:p>
            <a:r>
              <a:rPr lang="en-US" dirty="0" smtClean="0"/>
              <a:t>Disadvantages</a:t>
            </a:r>
            <a:r>
              <a:rPr lang="fr-FR" dirty="0" smtClean="0"/>
              <a:t> of MDA</a:t>
            </a:r>
            <a:endParaRPr lang="fr-FR" dirty="0"/>
          </a:p>
        </p:txBody>
      </p:sp>
      <p:sp>
        <p:nvSpPr>
          <p:cNvPr id="3" name="Espace réservé du contenu 2"/>
          <p:cNvSpPr>
            <a:spLocks noGrp="1"/>
          </p:cNvSpPr>
          <p:nvPr>
            <p:ph idx="1"/>
          </p:nvPr>
        </p:nvSpPr>
        <p:spPr>
          <a:xfrm>
            <a:off x="251520" y="2492896"/>
            <a:ext cx="8093364" cy="2464296"/>
          </a:xfrm>
        </p:spPr>
        <p:txBody>
          <a:bodyPr/>
          <a:lstStyle/>
          <a:p>
            <a:r>
              <a:rPr lang="en-US" dirty="0">
                <a:latin typeface="Times New Roman" pitchFamily="18" charset="0"/>
                <a:cs typeface="Times New Roman" pitchFamily="18" charset="0"/>
              </a:rPr>
              <a:t>For now, the tools available cover most code generation part and are often an arduous use Conclusion, In addition, they do not communicate with other tools of project management </a:t>
            </a:r>
            <a:r>
              <a:rPr lang="en-US" dirty="0" smtClean="0">
                <a:latin typeface="Times New Roman" pitchFamily="18" charset="0"/>
                <a:cs typeface="Times New Roman" pitchFamily="18" charset="0"/>
              </a:rPr>
              <a:t>processes.</a:t>
            </a:r>
          </a:p>
          <a:p>
            <a:pPr lvl="0"/>
            <a:r>
              <a:rPr lang="en-US" dirty="0">
                <a:latin typeface="Times New Roman" pitchFamily="18" charset="0"/>
                <a:cs typeface="Times New Roman" pitchFamily="18" charset="0"/>
              </a:rPr>
              <a:t>MDA does not specify how to convert all types of PIM in one or more PSM. So many sellers use tags or other metadata for different PSM are generated.</a:t>
            </a:r>
            <a:endParaRPr lang="fr-FR" dirty="0">
              <a:latin typeface="Times New Roman" pitchFamily="18" charset="0"/>
              <a:cs typeface="Times New Roman" pitchFamily="18" charset="0"/>
            </a:endParaRPr>
          </a:p>
          <a:p>
            <a:pPr marL="45720" indent="0">
              <a:buNone/>
            </a:pPr>
            <a:endParaRPr lang="fr-FR" dirty="0">
              <a:latin typeface="Times New Roman" pitchFamily="18" charset="0"/>
              <a:cs typeface="Times New Roman" pitchFamily="18" charset="0"/>
            </a:endParaRPr>
          </a:p>
        </p:txBody>
      </p:sp>
      <p:sp>
        <p:nvSpPr>
          <p:cNvPr id="4" name="Espace réservé du numéro de diapositive 3"/>
          <p:cNvSpPr>
            <a:spLocks noGrp="1"/>
          </p:cNvSpPr>
          <p:nvPr>
            <p:ph type="sldNum" sz="quarter" idx="12"/>
          </p:nvPr>
        </p:nvSpPr>
        <p:spPr/>
        <p:txBody>
          <a:bodyPr/>
          <a:lstStyle/>
          <a:p>
            <a:fld id="{CF4668DC-857F-487D-BFFA-8C0CA5037977}" type="slidenum">
              <a:rPr lang="fr-BE" smtClean="0"/>
              <a:t>20</a:t>
            </a:fld>
            <a:endParaRPr lang="fr-BE"/>
          </a:p>
        </p:txBody>
      </p:sp>
    </p:spTree>
    <p:extLst>
      <p:ext uri="{BB962C8B-B14F-4D97-AF65-F5344CB8AC3E}">
        <p14:creationId xmlns:p14="http://schemas.microsoft.com/office/powerpoint/2010/main" val="1779198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347864" y="908720"/>
            <a:ext cx="1728192" cy="547464"/>
          </a:xfrm>
        </p:spPr>
        <p:txBody>
          <a:bodyPr/>
          <a:lstStyle/>
          <a:p>
            <a:r>
              <a:rPr lang="en-US" dirty="0"/>
              <a:t> Eclipse</a:t>
            </a:r>
            <a:endParaRPr lang="fr-FR" dirty="0"/>
          </a:p>
        </p:txBody>
      </p:sp>
      <p:sp>
        <p:nvSpPr>
          <p:cNvPr id="3" name="Espace réservé du contenu 2"/>
          <p:cNvSpPr>
            <a:spLocks noGrp="1"/>
          </p:cNvSpPr>
          <p:nvPr>
            <p:ph idx="1"/>
          </p:nvPr>
        </p:nvSpPr>
        <p:spPr>
          <a:xfrm>
            <a:off x="107504" y="1988840"/>
            <a:ext cx="8568952" cy="4191000"/>
          </a:xfrm>
        </p:spPr>
        <p:txBody>
          <a:bodyPr/>
          <a:lstStyle/>
          <a:p>
            <a:r>
              <a:rPr lang="en-US" dirty="0" smtClean="0">
                <a:latin typeface="Times New Roman" pitchFamily="18" charset="0"/>
                <a:cs typeface="Times New Roman" pitchFamily="18" charset="0"/>
              </a:rPr>
              <a:t>The Eclipse Project was created in 2001 by IBM donated the initial code. </a:t>
            </a:r>
          </a:p>
          <a:p>
            <a:r>
              <a:rPr lang="en-US" dirty="0" smtClean="0">
                <a:latin typeface="Times New Roman" pitchFamily="18" charset="0"/>
                <a:cs typeface="Times New Roman" pitchFamily="18" charset="0"/>
              </a:rPr>
              <a:t>Since the launch of the project, IBM has played the card of partnerships forming a consortium of seven companies (Borland). Until 2004, the organization gave IBM consortium significant power over the project.</a:t>
            </a:r>
          </a:p>
          <a:p>
            <a:r>
              <a:rPr lang="en-US" dirty="0" smtClean="0">
                <a:latin typeface="Times New Roman" pitchFamily="18" charset="0"/>
                <a:cs typeface="Times New Roman" pitchFamily="18" charset="0"/>
              </a:rPr>
              <a:t>The projects developed under the foundation obey rules clearly formalized and organized into several categories.</a:t>
            </a:r>
          </a:p>
          <a:p>
            <a:r>
              <a:rPr lang="en-US" dirty="0" smtClean="0">
                <a:latin typeface="Times New Roman" pitchFamily="18" charset="0"/>
                <a:cs typeface="Times New Roman" pitchFamily="18" charset="0"/>
              </a:rPr>
              <a:t>These categories are named 'Top-Level projects', they correspond to major projects split into sub-projects.</a:t>
            </a:r>
            <a:endParaRPr lang="en-US" dirty="0">
              <a:latin typeface="Times New Roman" pitchFamily="18" charset="0"/>
              <a:cs typeface="Times New Roman" pitchFamily="18" charset="0"/>
            </a:endParaRPr>
          </a:p>
        </p:txBody>
      </p:sp>
      <p:sp>
        <p:nvSpPr>
          <p:cNvPr id="4" name="Espace réservé du numéro de diapositive 3"/>
          <p:cNvSpPr>
            <a:spLocks noGrp="1"/>
          </p:cNvSpPr>
          <p:nvPr>
            <p:ph type="sldNum" sz="quarter" idx="12"/>
          </p:nvPr>
        </p:nvSpPr>
        <p:spPr/>
        <p:txBody>
          <a:bodyPr/>
          <a:lstStyle/>
          <a:p>
            <a:fld id="{CF4668DC-857F-487D-BFFA-8C0CA5037977}" type="slidenum">
              <a:rPr lang="fr-BE" smtClean="0"/>
              <a:t>21</a:t>
            </a:fld>
            <a:endParaRPr lang="fr-BE"/>
          </a:p>
        </p:txBody>
      </p:sp>
    </p:spTree>
    <p:extLst>
      <p:ext uri="{BB962C8B-B14F-4D97-AF65-F5344CB8AC3E}">
        <p14:creationId xmlns:p14="http://schemas.microsoft.com/office/powerpoint/2010/main" val="2455845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83568" y="620688"/>
            <a:ext cx="7560840" cy="591344"/>
          </a:xfrm>
        </p:spPr>
        <p:txBody>
          <a:bodyPr>
            <a:normAutofit fontScale="90000"/>
          </a:bodyPr>
          <a:lstStyle/>
          <a:p>
            <a:pPr algn="ctr"/>
            <a:r>
              <a:rPr lang="en-US" dirty="0"/>
              <a:t>Eclipse Modeling </a:t>
            </a:r>
            <a:r>
              <a:rPr lang="en-US" dirty="0" smtClean="0"/>
              <a:t>Framework (EMF) (1/3)</a:t>
            </a:r>
            <a:endParaRPr lang="fr-FR" dirty="0"/>
          </a:p>
        </p:txBody>
      </p:sp>
      <p:sp>
        <p:nvSpPr>
          <p:cNvPr id="3" name="Espace réservé du contenu 2"/>
          <p:cNvSpPr>
            <a:spLocks noGrp="1"/>
          </p:cNvSpPr>
          <p:nvPr>
            <p:ph idx="1"/>
          </p:nvPr>
        </p:nvSpPr>
        <p:spPr>
          <a:xfrm>
            <a:off x="107504" y="1700808"/>
            <a:ext cx="8568952" cy="4191000"/>
          </a:xfrm>
        </p:spPr>
        <p:txBody>
          <a:bodyPr/>
          <a:lstStyle/>
          <a:p>
            <a:r>
              <a:rPr lang="en-US" dirty="0">
                <a:latin typeface="Times New Roman" pitchFamily="18" charset="0"/>
                <a:cs typeface="Times New Roman" pitchFamily="18" charset="0"/>
              </a:rPr>
              <a:t>The basic principle of the Eclipse Framework is being designed to be extensible. At the heart of Eclipse is the mechanism for discovering and loading modules plugins.</a:t>
            </a:r>
          </a:p>
          <a:p>
            <a:r>
              <a:rPr lang="en-US" dirty="0">
                <a:latin typeface="Times New Roman" pitchFamily="18" charset="0"/>
                <a:cs typeface="Times New Roman" pitchFamily="18" charset="0"/>
              </a:rPr>
              <a:t>Eclipse adds functionality to manage cooperation between plugins: plugins can declare branching points (extension points) and can also enhance an existing .</a:t>
            </a:r>
          </a:p>
          <a:p>
            <a:r>
              <a:rPr lang="en-US" dirty="0">
                <a:latin typeface="Times New Roman" pitchFamily="18" charset="0"/>
                <a:cs typeface="Times New Roman" pitchFamily="18" charset="0"/>
              </a:rPr>
              <a:t>The OMG has proposed a representation format for manipulating patterns in object-oriented programming languages.</a:t>
            </a:r>
          </a:p>
          <a:p>
            <a:r>
              <a:rPr lang="en-US" dirty="0">
                <a:latin typeface="Times New Roman" pitchFamily="18" charset="0"/>
                <a:cs typeface="Times New Roman" pitchFamily="18" charset="0"/>
              </a:rPr>
              <a:t>This format was defined in the MOF standard. The Framework EMF (Eclipse Modeling Framework) has been designed for handling models in the open Eclipse.</a:t>
            </a:r>
          </a:p>
          <a:p>
            <a:endParaRPr lang="en-US" dirty="0"/>
          </a:p>
        </p:txBody>
      </p:sp>
      <p:sp>
        <p:nvSpPr>
          <p:cNvPr id="4" name="Espace réservé du numéro de diapositive 3"/>
          <p:cNvSpPr>
            <a:spLocks noGrp="1"/>
          </p:cNvSpPr>
          <p:nvPr>
            <p:ph type="sldNum" sz="quarter" idx="12"/>
          </p:nvPr>
        </p:nvSpPr>
        <p:spPr/>
        <p:txBody>
          <a:bodyPr/>
          <a:lstStyle/>
          <a:p>
            <a:fld id="{CF4668DC-857F-487D-BFFA-8C0CA5037977}" type="slidenum">
              <a:rPr lang="fr-BE" smtClean="0"/>
              <a:t>22</a:t>
            </a:fld>
            <a:endParaRPr lang="fr-BE"/>
          </a:p>
        </p:txBody>
      </p:sp>
    </p:spTree>
    <p:extLst>
      <p:ext uri="{BB962C8B-B14F-4D97-AF65-F5344CB8AC3E}">
        <p14:creationId xmlns:p14="http://schemas.microsoft.com/office/powerpoint/2010/main" val="1418480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51520" y="260648"/>
            <a:ext cx="8344884" cy="576064"/>
          </a:xfrm>
        </p:spPr>
        <p:txBody>
          <a:bodyPr/>
          <a:lstStyle/>
          <a:p>
            <a:r>
              <a:rPr lang="en-US" dirty="0"/>
              <a:t>Eclipse Modeling Framework (EMF) (1/3)</a:t>
            </a:r>
            <a:endParaRPr lang="fr-FR" dirty="0"/>
          </a:p>
        </p:txBody>
      </p:sp>
      <p:sp>
        <p:nvSpPr>
          <p:cNvPr id="3" name="Espace réservé du contenu 2"/>
          <p:cNvSpPr>
            <a:spLocks noGrp="1"/>
          </p:cNvSpPr>
          <p:nvPr>
            <p:ph idx="1"/>
          </p:nvPr>
        </p:nvSpPr>
        <p:spPr>
          <a:xfrm>
            <a:off x="323528" y="1340768"/>
            <a:ext cx="8568952" cy="4191000"/>
          </a:xfrm>
        </p:spPr>
        <p:txBody>
          <a:bodyPr/>
          <a:lstStyle/>
          <a:p>
            <a:r>
              <a:rPr lang="en-US" dirty="0" smtClean="0">
                <a:latin typeface="Times New Roman" pitchFamily="18" charset="0"/>
                <a:cs typeface="Times New Roman" pitchFamily="18" charset="0"/>
              </a:rPr>
              <a:t>EMF has existed since 2002 and belonged to the project "Eclipse Tools." EMF is used to describe an object model and then write or generate code to handle this model.</a:t>
            </a:r>
          </a:p>
          <a:p>
            <a:r>
              <a:rPr lang="en-US" dirty="0" smtClean="0">
                <a:latin typeface="Times New Roman" pitchFamily="18" charset="0"/>
                <a:cs typeface="Times New Roman" pitchFamily="18" charset="0"/>
              </a:rPr>
              <a:t>The objective is to show how it is possible to use object-oriented programming languages ​​for coding operations on models, such as code generation and documentation or model transformation.</a:t>
            </a:r>
          </a:p>
          <a:p>
            <a:endParaRPr lang="en-US" dirty="0" smtClean="0">
              <a:latin typeface="Times New Roman" pitchFamily="18" charset="0"/>
              <a:cs typeface="Times New Roman" pitchFamily="18" charset="0"/>
            </a:endParaRPr>
          </a:p>
          <a:p>
            <a:endParaRPr lang="fr-FR" dirty="0">
              <a:latin typeface="Times New Roman" pitchFamily="18" charset="0"/>
              <a:cs typeface="Times New Roman" pitchFamily="18" charset="0"/>
            </a:endParaRPr>
          </a:p>
        </p:txBody>
      </p:sp>
      <p:pic>
        <p:nvPicPr>
          <p:cNvPr id="4" name="Image 3"/>
          <p:cNvPicPr/>
          <p:nvPr/>
        </p:nvPicPr>
        <p:blipFill>
          <a:blip r:embed="rId2">
            <a:extLst>
              <a:ext uri="{28A0092B-C50C-407E-A947-70E740481C1C}">
                <a14:useLocalDpi xmlns:a14="http://schemas.microsoft.com/office/drawing/2010/main" val="0"/>
              </a:ext>
            </a:extLst>
          </a:blip>
          <a:srcRect/>
          <a:stretch>
            <a:fillRect/>
          </a:stretch>
        </p:blipFill>
        <p:spPr bwMode="auto">
          <a:xfrm>
            <a:off x="1115616" y="3789040"/>
            <a:ext cx="6768752" cy="2016224"/>
          </a:xfrm>
          <a:prstGeom prst="rect">
            <a:avLst/>
          </a:prstGeom>
          <a:noFill/>
        </p:spPr>
      </p:pic>
      <p:sp>
        <p:nvSpPr>
          <p:cNvPr id="5" name="Espace réservé du numéro de diapositive 4"/>
          <p:cNvSpPr>
            <a:spLocks noGrp="1"/>
          </p:cNvSpPr>
          <p:nvPr>
            <p:ph type="sldNum" sz="quarter" idx="12"/>
          </p:nvPr>
        </p:nvSpPr>
        <p:spPr/>
        <p:txBody>
          <a:bodyPr/>
          <a:lstStyle/>
          <a:p>
            <a:fld id="{CF4668DC-857F-487D-BFFA-8C0CA5037977}" type="slidenum">
              <a:rPr lang="fr-BE" smtClean="0"/>
              <a:t>23</a:t>
            </a:fld>
            <a:endParaRPr lang="fr-BE"/>
          </a:p>
        </p:txBody>
      </p:sp>
    </p:spTree>
    <p:extLst>
      <p:ext uri="{BB962C8B-B14F-4D97-AF65-F5344CB8AC3E}">
        <p14:creationId xmlns:p14="http://schemas.microsoft.com/office/powerpoint/2010/main" val="4744613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23528" y="332656"/>
            <a:ext cx="8352928" cy="576064"/>
          </a:xfrm>
        </p:spPr>
        <p:txBody>
          <a:bodyPr/>
          <a:lstStyle/>
          <a:p>
            <a:r>
              <a:rPr lang="en-US" dirty="0"/>
              <a:t>Eclipse Modeling Framework (EMF) (1/3)</a:t>
            </a:r>
            <a:endParaRPr lang="fr-FR" dirty="0"/>
          </a:p>
        </p:txBody>
      </p:sp>
      <p:sp>
        <p:nvSpPr>
          <p:cNvPr id="3" name="Espace réservé du contenu 2"/>
          <p:cNvSpPr>
            <a:spLocks noGrp="1"/>
          </p:cNvSpPr>
          <p:nvPr>
            <p:ph idx="1"/>
          </p:nvPr>
        </p:nvSpPr>
        <p:spPr>
          <a:xfrm>
            <a:off x="251520" y="1340768"/>
            <a:ext cx="8568952" cy="4191000"/>
          </a:xfrm>
        </p:spPr>
        <p:txBody>
          <a:bodyPr/>
          <a:lstStyle/>
          <a:p>
            <a:r>
              <a:rPr lang="en-US" dirty="0">
                <a:latin typeface="Times New Roman" pitchFamily="18" charset="0"/>
                <a:cs typeface="Times New Roman" pitchFamily="18" charset="0"/>
              </a:rPr>
              <a:t>The process of using EMF is compatible with OMG MDA approach, however it lacks some of the essential characteristics of an MDA tool. EMF product code models.</a:t>
            </a:r>
          </a:p>
          <a:p>
            <a:r>
              <a:rPr lang="en-US" dirty="0">
                <a:latin typeface="Times New Roman" pitchFamily="18" charset="0"/>
                <a:cs typeface="Times New Roman" pitchFamily="18" charset="0"/>
              </a:rPr>
              <a:t>EMF offers its own meta-meta-model E-core Meta meta-model, which strongly resembles the meta-meta-model MSFO because it supports the notion of meta-class without meta-association.</a:t>
            </a:r>
          </a:p>
          <a:p>
            <a:r>
              <a:rPr lang="en-US" dirty="0">
                <a:latin typeface="Times New Roman" pitchFamily="18" charset="0"/>
                <a:cs typeface="Times New Roman" pitchFamily="18" charset="0"/>
              </a:rPr>
              <a:t>E-core is a meta-meta-model very similar to MOF. It is actually a subset of MOF. Indeed, one of the peculiarities of </a:t>
            </a:r>
            <a:r>
              <a:rPr lang="en-US" dirty="0" err="1">
                <a:latin typeface="Times New Roman" pitchFamily="18" charset="0"/>
                <a:cs typeface="Times New Roman" pitchFamily="18" charset="0"/>
              </a:rPr>
              <a:t>Ecore</a:t>
            </a:r>
            <a:r>
              <a:rPr lang="en-US" dirty="0">
                <a:latin typeface="Times New Roman" pitchFamily="18" charset="0"/>
                <a:cs typeface="Times New Roman" pitchFamily="18" charset="0"/>
              </a:rPr>
              <a:t> is that accepts meta-classes (in the M2 level) without associations. </a:t>
            </a:r>
          </a:p>
          <a:p>
            <a:r>
              <a:rPr lang="fr-FR" dirty="0">
                <a:latin typeface="Times New Roman" pitchFamily="18" charset="0"/>
                <a:cs typeface="Times New Roman" pitchFamily="18" charset="0"/>
              </a:rPr>
              <a:t>The </a:t>
            </a:r>
            <a:r>
              <a:rPr lang="fr-FR" dirty="0" err="1">
                <a:latin typeface="Times New Roman" pitchFamily="18" charset="0"/>
                <a:cs typeface="Times New Roman" pitchFamily="18" charset="0"/>
              </a:rPr>
              <a:t>unifying</a:t>
            </a:r>
            <a:r>
              <a:rPr lang="fr-FR" dirty="0">
                <a:latin typeface="Times New Roman" pitchFamily="18" charset="0"/>
                <a:cs typeface="Times New Roman" pitchFamily="18" charset="0"/>
              </a:rPr>
              <a:t> nature of EMF and </a:t>
            </a:r>
            <a:r>
              <a:rPr lang="fr-FR" dirty="0" err="1">
                <a:latin typeface="Times New Roman" pitchFamily="18" charset="0"/>
                <a:cs typeface="Times New Roman" pitchFamily="18" charset="0"/>
              </a:rPr>
              <a:t>its</a:t>
            </a:r>
            <a:r>
              <a:rPr lang="fr-FR" dirty="0">
                <a:latin typeface="Times New Roman" pitchFamily="18" charset="0"/>
                <a:cs typeface="Times New Roman" pitchFamily="18" charset="0"/>
              </a:rPr>
              <a:t> </a:t>
            </a:r>
            <a:r>
              <a:rPr lang="fr-FR" dirty="0" err="1">
                <a:latin typeface="Times New Roman" pitchFamily="18" charset="0"/>
                <a:cs typeface="Times New Roman" pitchFamily="18" charset="0"/>
              </a:rPr>
              <a:t>meta</a:t>
            </a:r>
            <a:r>
              <a:rPr lang="fr-FR" dirty="0">
                <a:latin typeface="Times New Roman" pitchFamily="18" charset="0"/>
                <a:cs typeface="Times New Roman" pitchFamily="18" charset="0"/>
              </a:rPr>
              <a:t>-</a:t>
            </a:r>
            <a:r>
              <a:rPr lang="fr-FR" dirty="0" err="1">
                <a:latin typeface="Times New Roman" pitchFamily="18" charset="0"/>
                <a:cs typeface="Times New Roman" pitchFamily="18" charset="0"/>
              </a:rPr>
              <a:t>meta</a:t>
            </a:r>
            <a:r>
              <a:rPr lang="fr-FR" dirty="0">
                <a:latin typeface="Times New Roman" pitchFamily="18" charset="0"/>
                <a:cs typeface="Times New Roman" pitchFamily="18" charset="0"/>
              </a:rPr>
              <a:t>-model Ecore lies in the </a:t>
            </a:r>
            <a:r>
              <a:rPr lang="fr-FR" dirty="0" err="1">
                <a:latin typeface="Times New Roman" pitchFamily="18" charset="0"/>
                <a:cs typeface="Times New Roman" pitchFamily="18" charset="0"/>
              </a:rPr>
              <a:t>fact</a:t>
            </a:r>
            <a:r>
              <a:rPr lang="fr-FR" dirty="0">
                <a:latin typeface="Times New Roman" pitchFamily="18" charset="0"/>
                <a:cs typeface="Times New Roman" pitchFamily="18" charset="0"/>
              </a:rPr>
              <a:t> </a:t>
            </a:r>
            <a:r>
              <a:rPr lang="fr-FR" dirty="0" err="1">
                <a:latin typeface="Times New Roman" pitchFamily="18" charset="0"/>
                <a:cs typeface="Times New Roman" pitchFamily="18" charset="0"/>
              </a:rPr>
              <a:t>that</a:t>
            </a:r>
            <a:r>
              <a:rPr lang="fr-FR" dirty="0">
                <a:latin typeface="Times New Roman" pitchFamily="18" charset="0"/>
                <a:cs typeface="Times New Roman" pitchFamily="18" charset="0"/>
              </a:rPr>
              <a:t> </a:t>
            </a:r>
            <a:r>
              <a:rPr lang="fr-FR" dirty="0" err="1">
                <a:latin typeface="Times New Roman" pitchFamily="18" charset="0"/>
                <a:cs typeface="Times New Roman" pitchFamily="18" charset="0"/>
              </a:rPr>
              <a:t>different</a:t>
            </a:r>
            <a:r>
              <a:rPr lang="fr-FR" dirty="0">
                <a:latin typeface="Times New Roman" pitchFamily="18" charset="0"/>
                <a:cs typeface="Times New Roman" pitchFamily="18" charset="0"/>
              </a:rPr>
              <a:t> </a:t>
            </a:r>
            <a:r>
              <a:rPr lang="fr-FR" dirty="0" err="1">
                <a:latin typeface="Times New Roman" pitchFamily="18" charset="0"/>
                <a:cs typeface="Times New Roman" pitchFamily="18" charset="0"/>
              </a:rPr>
              <a:t>models</a:t>
            </a:r>
            <a:r>
              <a:rPr lang="fr-FR" dirty="0">
                <a:latin typeface="Times New Roman" pitchFamily="18" charset="0"/>
                <a:cs typeface="Times New Roman" pitchFamily="18" charset="0"/>
              </a:rPr>
              <a:t> of input and output have </a:t>
            </a:r>
            <a:r>
              <a:rPr lang="fr-FR" dirty="0" err="1">
                <a:latin typeface="Times New Roman" pitchFamily="18" charset="0"/>
                <a:cs typeface="Times New Roman" pitchFamily="18" charset="0"/>
              </a:rPr>
              <a:t>their</a:t>
            </a:r>
            <a:r>
              <a:rPr lang="fr-FR" dirty="0">
                <a:latin typeface="Times New Roman" pitchFamily="18" charset="0"/>
                <a:cs typeface="Times New Roman" pitchFamily="18" charset="0"/>
              </a:rPr>
              <a:t> Ecore </a:t>
            </a:r>
            <a:r>
              <a:rPr lang="fr-FR" dirty="0" err="1">
                <a:latin typeface="Times New Roman" pitchFamily="18" charset="0"/>
                <a:cs typeface="Times New Roman" pitchFamily="18" charset="0"/>
              </a:rPr>
              <a:t>meta</a:t>
            </a:r>
            <a:r>
              <a:rPr lang="fr-FR" dirty="0">
                <a:latin typeface="Times New Roman" pitchFamily="18" charset="0"/>
                <a:cs typeface="Times New Roman" pitchFamily="18" charset="0"/>
              </a:rPr>
              <a:t>-model.</a:t>
            </a:r>
            <a:endParaRPr lang="en-US" dirty="0">
              <a:latin typeface="Times New Roman" pitchFamily="18" charset="0"/>
              <a:cs typeface="Times New Roman" pitchFamily="18" charset="0"/>
            </a:endParaRPr>
          </a:p>
          <a:p>
            <a:endParaRPr lang="en-US" dirty="0"/>
          </a:p>
        </p:txBody>
      </p:sp>
      <p:sp>
        <p:nvSpPr>
          <p:cNvPr id="4" name="Espace réservé du numéro de diapositive 3"/>
          <p:cNvSpPr>
            <a:spLocks noGrp="1"/>
          </p:cNvSpPr>
          <p:nvPr>
            <p:ph type="sldNum" sz="quarter" idx="12"/>
          </p:nvPr>
        </p:nvSpPr>
        <p:spPr/>
        <p:txBody>
          <a:bodyPr/>
          <a:lstStyle/>
          <a:p>
            <a:fld id="{CF4668DC-857F-487D-BFFA-8C0CA5037977}" type="slidenum">
              <a:rPr lang="fr-BE" smtClean="0"/>
              <a:t>24</a:t>
            </a:fld>
            <a:endParaRPr lang="fr-BE"/>
          </a:p>
        </p:txBody>
      </p:sp>
    </p:spTree>
    <p:extLst>
      <p:ext uri="{BB962C8B-B14F-4D97-AF65-F5344CB8AC3E}">
        <p14:creationId xmlns:p14="http://schemas.microsoft.com/office/powerpoint/2010/main" val="11532532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55576" y="25911"/>
            <a:ext cx="7589308" cy="591344"/>
          </a:xfrm>
        </p:spPr>
        <p:txBody>
          <a:bodyPr/>
          <a:lstStyle/>
          <a:p>
            <a:r>
              <a:rPr lang="en-US" dirty="0" smtClean="0"/>
              <a:t>Hotel reservation System conception </a:t>
            </a:r>
            <a:endParaRPr lang="en-US" dirty="0"/>
          </a:p>
        </p:txBody>
      </p:sp>
      <p:pic>
        <p:nvPicPr>
          <p:cNvPr id="4" name="Espace réservé du contenu 3"/>
          <p:cNvPicPr>
            <a:picLocks noGrp="1"/>
          </p:cNvPicPr>
          <p:nvPr>
            <p:ph idx="1"/>
          </p:nvPr>
        </p:nvPicPr>
        <p:blipFill>
          <a:blip r:embed="rId2">
            <a:extLst>
              <a:ext uri="{28A0092B-C50C-407E-A947-70E740481C1C}">
                <a14:useLocalDpi xmlns:a14="http://schemas.microsoft.com/office/drawing/2010/main" val="0"/>
              </a:ext>
            </a:extLst>
          </a:blip>
          <a:stretch>
            <a:fillRect/>
          </a:stretch>
        </p:blipFill>
        <p:spPr>
          <a:xfrm>
            <a:off x="755576" y="764704"/>
            <a:ext cx="7416824" cy="5255096"/>
          </a:xfrm>
          <a:prstGeom prst="rect">
            <a:avLst/>
          </a:prstGeom>
        </p:spPr>
      </p:pic>
      <p:sp>
        <p:nvSpPr>
          <p:cNvPr id="3" name="Espace réservé du numéro de diapositive 2"/>
          <p:cNvSpPr>
            <a:spLocks noGrp="1"/>
          </p:cNvSpPr>
          <p:nvPr>
            <p:ph type="sldNum" sz="quarter" idx="12"/>
          </p:nvPr>
        </p:nvSpPr>
        <p:spPr/>
        <p:txBody>
          <a:bodyPr/>
          <a:lstStyle/>
          <a:p>
            <a:fld id="{CF4668DC-857F-487D-BFFA-8C0CA5037977}" type="slidenum">
              <a:rPr lang="fr-BE" smtClean="0"/>
              <a:t>25</a:t>
            </a:fld>
            <a:endParaRPr lang="fr-BE"/>
          </a:p>
        </p:txBody>
      </p:sp>
    </p:spTree>
    <p:extLst>
      <p:ext uri="{BB962C8B-B14F-4D97-AF65-F5344CB8AC3E}">
        <p14:creationId xmlns:p14="http://schemas.microsoft.com/office/powerpoint/2010/main" val="2502554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p:cNvPicPr>
            <a:picLocks noGrp="1"/>
          </p:cNvPicPr>
          <p:nvPr>
            <p:ph idx="1"/>
          </p:nvPr>
        </p:nvPicPr>
        <p:blipFill>
          <a:blip r:embed="rId2">
            <a:extLst>
              <a:ext uri="{28A0092B-C50C-407E-A947-70E740481C1C}">
                <a14:useLocalDpi xmlns:a14="http://schemas.microsoft.com/office/drawing/2010/main" val="0"/>
              </a:ext>
            </a:extLst>
          </a:blip>
          <a:stretch>
            <a:fillRect/>
          </a:stretch>
        </p:blipFill>
        <p:spPr>
          <a:xfrm>
            <a:off x="467544" y="1412776"/>
            <a:ext cx="8136903" cy="4490120"/>
          </a:xfrm>
          <a:prstGeom prst="rect">
            <a:avLst/>
          </a:prstGeom>
        </p:spPr>
      </p:pic>
      <p:sp>
        <p:nvSpPr>
          <p:cNvPr id="5" name="Titre 1"/>
          <p:cNvSpPr>
            <a:spLocks noGrp="1"/>
          </p:cNvSpPr>
          <p:nvPr>
            <p:ph type="title"/>
          </p:nvPr>
        </p:nvSpPr>
        <p:spPr>
          <a:xfrm>
            <a:off x="755576" y="404664"/>
            <a:ext cx="7589308" cy="591344"/>
          </a:xfrm>
        </p:spPr>
        <p:txBody>
          <a:bodyPr/>
          <a:lstStyle/>
          <a:p>
            <a:r>
              <a:rPr lang="en-US" dirty="0" smtClean="0"/>
              <a:t>Hotel reservation System conception </a:t>
            </a:r>
            <a:endParaRPr lang="en-US" dirty="0"/>
          </a:p>
        </p:txBody>
      </p:sp>
      <p:sp>
        <p:nvSpPr>
          <p:cNvPr id="2" name="Espace réservé du numéro de diapositive 1"/>
          <p:cNvSpPr>
            <a:spLocks noGrp="1"/>
          </p:cNvSpPr>
          <p:nvPr>
            <p:ph type="sldNum" sz="quarter" idx="12"/>
          </p:nvPr>
        </p:nvSpPr>
        <p:spPr/>
        <p:txBody>
          <a:bodyPr/>
          <a:lstStyle/>
          <a:p>
            <a:fld id="{CF4668DC-857F-487D-BFFA-8C0CA5037977}" type="slidenum">
              <a:rPr lang="fr-BE" smtClean="0"/>
              <a:t>26</a:t>
            </a:fld>
            <a:endParaRPr lang="fr-BE"/>
          </a:p>
        </p:txBody>
      </p:sp>
    </p:spTree>
    <p:extLst>
      <p:ext uri="{BB962C8B-B14F-4D97-AF65-F5344CB8AC3E}">
        <p14:creationId xmlns:p14="http://schemas.microsoft.com/office/powerpoint/2010/main" val="876160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p:nvPr/>
        </p:nvPicPr>
        <p:blipFill>
          <a:blip r:embed="rId2">
            <a:extLst>
              <a:ext uri="{28A0092B-C50C-407E-A947-70E740481C1C}">
                <a14:useLocalDpi xmlns:a14="http://schemas.microsoft.com/office/drawing/2010/main" val="0"/>
              </a:ext>
            </a:extLst>
          </a:blip>
          <a:stretch>
            <a:fillRect/>
          </a:stretch>
        </p:blipFill>
        <p:spPr>
          <a:xfrm>
            <a:off x="467544" y="1052736"/>
            <a:ext cx="7776864" cy="5112568"/>
          </a:xfrm>
          <a:prstGeom prst="rect">
            <a:avLst/>
          </a:prstGeom>
        </p:spPr>
      </p:pic>
      <p:sp>
        <p:nvSpPr>
          <p:cNvPr id="5" name="Titre 1"/>
          <p:cNvSpPr>
            <a:spLocks noGrp="1"/>
          </p:cNvSpPr>
          <p:nvPr>
            <p:ph type="title"/>
          </p:nvPr>
        </p:nvSpPr>
        <p:spPr>
          <a:xfrm>
            <a:off x="755576" y="332656"/>
            <a:ext cx="7589308" cy="591344"/>
          </a:xfrm>
        </p:spPr>
        <p:txBody>
          <a:bodyPr/>
          <a:lstStyle/>
          <a:p>
            <a:r>
              <a:rPr lang="en-US" dirty="0" smtClean="0"/>
              <a:t>Hotel reservation System conception </a:t>
            </a:r>
            <a:endParaRPr lang="en-US" dirty="0"/>
          </a:p>
        </p:txBody>
      </p:sp>
      <p:sp>
        <p:nvSpPr>
          <p:cNvPr id="2" name="Espace réservé du numéro de diapositive 1"/>
          <p:cNvSpPr>
            <a:spLocks noGrp="1"/>
          </p:cNvSpPr>
          <p:nvPr>
            <p:ph type="sldNum" sz="quarter" idx="12"/>
          </p:nvPr>
        </p:nvSpPr>
        <p:spPr/>
        <p:txBody>
          <a:bodyPr/>
          <a:lstStyle/>
          <a:p>
            <a:fld id="{CF4668DC-857F-487D-BFFA-8C0CA5037977}" type="slidenum">
              <a:rPr lang="fr-BE" smtClean="0"/>
              <a:t>27</a:t>
            </a:fld>
            <a:endParaRPr lang="fr-BE"/>
          </a:p>
        </p:txBody>
      </p:sp>
    </p:spTree>
    <p:extLst>
      <p:ext uri="{BB962C8B-B14F-4D97-AF65-F5344CB8AC3E}">
        <p14:creationId xmlns:p14="http://schemas.microsoft.com/office/powerpoint/2010/main" val="2032448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55576" y="188640"/>
            <a:ext cx="7445291" cy="591344"/>
          </a:xfrm>
        </p:spPr>
        <p:txBody>
          <a:bodyPr>
            <a:normAutofit/>
          </a:bodyPr>
          <a:lstStyle/>
          <a:p>
            <a:r>
              <a:rPr lang="en-US" sz="3200" dirty="0"/>
              <a:t>Meta-models for hotel reservation system</a:t>
            </a:r>
            <a:endParaRPr lang="fr-FR" sz="3200" dirty="0"/>
          </a:p>
        </p:txBody>
      </p:sp>
      <p:pic>
        <p:nvPicPr>
          <p:cNvPr id="4" name="Espace réservé du contenu 3"/>
          <p:cNvPicPr>
            <a:picLocks noGrp="1"/>
          </p:cNvPicPr>
          <p:nvPr>
            <p:ph idx="1"/>
          </p:nvPr>
        </p:nvPicPr>
        <p:blipFill>
          <a:blip r:embed="rId2">
            <a:extLst>
              <a:ext uri="{28A0092B-C50C-407E-A947-70E740481C1C}">
                <a14:useLocalDpi xmlns:a14="http://schemas.microsoft.com/office/drawing/2010/main" val="0"/>
              </a:ext>
            </a:extLst>
          </a:blip>
          <a:stretch>
            <a:fillRect/>
          </a:stretch>
        </p:blipFill>
        <p:spPr>
          <a:xfrm>
            <a:off x="683568" y="1052736"/>
            <a:ext cx="7344816" cy="4967064"/>
          </a:xfrm>
          <a:prstGeom prst="rect">
            <a:avLst/>
          </a:prstGeom>
        </p:spPr>
      </p:pic>
      <p:sp>
        <p:nvSpPr>
          <p:cNvPr id="3" name="Espace réservé du numéro de diapositive 2"/>
          <p:cNvSpPr>
            <a:spLocks noGrp="1"/>
          </p:cNvSpPr>
          <p:nvPr>
            <p:ph type="sldNum" sz="quarter" idx="12"/>
          </p:nvPr>
        </p:nvSpPr>
        <p:spPr/>
        <p:txBody>
          <a:bodyPr/>
          <a:lstStyle/>
          <a:p>
            <a:fld id="{CF4668DC-857F-487D-BFFA-8C0CA5037977}" type="slidenum">
              <a:rPr lang="fr-BE" smtClean="0"/>
              <a:t>28</a:t>
            </a:fld>
            <a:endParaRPr lang="fr-BE"/>
          </a:p>
        </p:txBody>
      </p:sp>
    </p:spTree>
    <p:extLst>
      <p:ext uri="{BB962C8B-B14F-4D97-AF65-F5344CB8AC3E}">
        <p14:creationId xmlns:p14="http://schemas.microsoft.com/office/powerpoint/2010/main" val="3050558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23728" y="260648"/>
            <a:ext cx="4636979" cy="663352"/>
          </a:xfrm>
        </p:spPr>
        <p:txBody>
          <a:bodyPr>
            <a:normAutofit fontScale="90000"/>
          </a:bodyPr>
          <a:lstStyle/>
          <a:p>
            <a:r>
              <a:rPr lang="fr-FR" dirty="0" smtClean="0"/>
              <a:t>Conclusion &amp; </a:t>
            </a:r>
            <a:r>
              <a:rPr lang="en-US" dirty="0"/>
              <a:t>Prospects</a:t>
            </a:r>
            <a:endParaRPr lang="fr-FR" dirty="0"/>
          </a:p>
        </p:txBody>
      </p:sp>
      <p:sp>
        <p:nvSpPr>
          <p:cNvPr id="3" name="Espace réservé du contenu 2"/>
          <p:cNvSpPr>
            <a:spLocks noGrp="1"/>
          </p:cNvSpPr>
          <p:nvPr>
            <p:ph idx="1"/>
          </p:nvPr>
        </p:nvSpPr>
        <p:spPr>
          <a:xfrm>
            <a:off x="395536" y="1268760"/>
            <a:ext cx="8424936" cy="4824536"/>
          </a:xfrm>
        </p:spPr>
        <p:txBody>
          <a:bodyPr>
            <a:normAutofit/>
          </a:bodyPr>
          <a:lstStyle/>
          <a:p>
            <a:r>
              <a:rPr lang="en-US" dirty="0">
                <a:latin typeface="Times New Roman" pitchFamily="18" charset="0"/>
                <a:cs typeface="Times New Roman" pitchFamily="18" charset="0"/>
              </a:rPr>
              <a:t>Model-driven architecture (</a:t>
            </a:r>
            <a:r>
              <a:rPr lang="en-US" b="1" i="1" dirty="0">
                <a:latin typeface="Times New Roman" pitchFamily="18" charset="0"/>
                <a:cs typeface="Times New Roman" pitchFamily="18" charset="0"/>
              </a:rPr>
              <a:t>MDA</a:t>
            </a:r>
            <a:r>
              <a:rPr lang="en-US" dirty="0">
                <a:latin typeface="Times New Roman" pitchFamily="18" charset="0"/>
                <a:cs typeface="Times New Roman" pitchFamily="18" charset="0"/>
              </a:rPr>
              <a:t>) is a software design approach for the development of software systems</a:t>
            </a:r>
            <a:r>
              <a:rPr lang="en-US" dirty="0" smtClean="0">
                <a:latin typeface="Times New Roman" pitchFamily="18" charset="0"/>
                <a:cs typeface="Times New Roman" pitchFamily="18" charset="0"/>
              </a:rPr>
              <a:t>.</a:t>
            </a:r>
          </a:p>
          <a:p>
            <a:r>
              <a:rPr lang="en-US" dirty="0">
                <a:latin typeface="Times New Roman" pitchFamily="18" charset="0"/>
                <a:cs typeface="Times New Roman" pitchFamily="18" charset="0"/>
              </a:rPr>
              <a:t>A model of a system is a description or specification of that system and its environment for some certain purpose. </a:t>
            </a:r>
            <a:endParaRPr lang="en-US" dirty="0" smtClean="0">
              <a:latin typeface="Times New Roman" pitchFamily="18" charset="0"/>
              <a:cs typeface="Times New Roman" pitchFamily="18" charset="0"/>
            </a:endParaRPr>
          </a:p>
          <a:p>
            <a:r>
              <a:rPr lang="en-US" dirty="0">
                <a:latin typeface="Times New Roman" pitchFamily="18" charset="0"/>
                <a:cs typeface="Times New Roman" pitchFamily="18" charset="0"/>
              </a:rPr>
              <a:t>A meta-model is an instance of a meta-meta-model</a:t>
            </a:r>
            <a:r>
              <a:rPr lang="en-US" dirty="0" smtClean="0">
                <a:latin typeface="Times New Roman" pitchFamily="18" charset="0"/>
                <a:cs typeface="Times New Roman" pitchFamily="18" charset="0"/>
              </a:rPr>
              <a:t>.</a:t>
            </a:r>
          </a:p>
          <a:p>
            <a:r>
              <a:rPr lang="en-US" dirty="0">
                <a:latin typeface="Times New Roman" pitchFamily="18" charset="0"/>
                <a:cs typeface="Times New Roman" pitchFamily="18" charset="0"/>
              </a:rPr>
              <a:t>As a first result was defined </a:t>
            </a:r>
            <a:r>
              <a:rPr lang="en-US">
                <a:latin typeface="Times New Roman" pitchFamily="18" charset="0"/>
                <a:cs typeface="Times New Roman" pitchFamily="18" charset="0"/>
              </a:rPr>
              <a:t>for </a:t>
            </a:r>
            <a:r>
              <a:rPr lang="en-US" smtClean="0">
                <a:latin typeface="Times New Roman" pitchFamily="18" charset="0"/>
                <a:cs typeface="Times New Roman" pitchFamily="18" charset="0"/>
              </a:rPr>
              <a:t>hotel </a:t>
            </a:r>
            <a:r>
              <a:rPr lang="en-US" dirty="0">
                <a:latin typeface="Times New Roman" pitchFamily="18" charset="0"/>
                <a:cs typeface="Times New Roman" pitchFamily="18" charset="0"/>
              </a:rPr>
              <a:t>reservation systems of the most common factors.</a:t>
            </a:r>
            <a:endParaRPr lang="fr-FR" dirty="0">
              <a:latin typeface="Times New Roman" pitchFamily="18" charset="0"/>
              <a:cs typeface="Times New Roman" pitchFamily="18" charset="0"/>
            </a:endParaRPr>
          </a:p>
          <a:p>
            <a:r>
              <a:rPr lang="en-US" dirty="0">
                <a:latin typeface="Times New Roman" pitchFamily="18" charset="0"/>
                <a:cs typeface="Times New Roman" pitchFamily="18" charset="0"/>
              </a:rPr>
              <a:t>Second resulted is to get a basic meta-model and a unified and generation tool for hotel reservation system.</a:t>
            </a:r>
            <a:endParaRPr lang="fr-FR" dirty="0">
              <a:latin typeface="Times New Roman" pitchFamily="18" charset="0"/>
              <a:cs typeface="Times New Roman" pitchFamily="18" charset="0"/>
            </a:endParaRPr>
          </a:p>
          <a:p>
            <a:r>
              <a:rPr lang="en-US" b="1" dirty="0">
                <a:latin typeface="Times New Roman" pitchFamily="18" charset="0"/>
                <a:cs typeface="Times New Roman" pitchFamily="18" charset="0"/>
              </a:rPr>
              <a:t>Prospects:</a:t>
            </a:r>
            <a:r>
              <a:rPr lang="en-US" dirty="0">
                <a:latin typeface="Times New Roman" pitchFamily="18" charset="0"/>
                <a:cs typeface="Times New Roman" pitchFamily="18" charset="0"/>
              </a:rPr>
              <a:t> being considered in a future work of the standard ATL language used to define rules for processing codes in several platforms.</a:t>
            </a:r>
            <a:endParaRPr lang="fr-FR" dirty="0">
              <a:latin typeface="Times New Roman" pitchFamily="18" charset="0"/>
              <a:cs typeface="Times New Roman" pitchFamily="18" charset="0"/>
            </a:endParaRPr>
          </a:p>
          <a:p>
            <a:endParaRPr lang="en-US" dirty="0" smtClean="0">
              <a:latin typeface="Times New Roman" pitchFamily="18" charset="0"/>
              <a:cs typeface="Times New Roman" pitchFamily="18" charset="0"/>
            </a:endParaRPr>
          </a:p>
          <a:p>
            <a:endParaRPr lang="fr-FR" dirty="0">
              <a:latin typeface="Times New Roman" pitchFamily="18" charset="0"/>
              <a:cs typeface="Times New Roman" pitchFamily="18" charset="0"/>
            </a:endParaRPr>
          </a:p>
        </p:txBody>
      </p:sp>
      <p:sp>
        <p:nvSpPr>
          <p:cNvPr id="4" name="Espace réservé du numéro de diapositive 3"/>
          <p:cNvSpPr>
            <a:spLocks noGrp="1"/>
          </p:cNvSpPr>
          <p:nvPr>
            <p:ph type="sldNum" sz="quarter" idx="12"/>
          </p:nvPr>
        </p:nvSpPr>
        <p:spPr/>
        <p:txBody>
          <a:bodyPr/>
          <a:lstStyle/>
          <a:p>
            <a:fld id="{CF4668DC-857F-487D-BFFA-8C0CA5037977}" type="slidenum">
              <a:rPr lang="fr-BE" smtClean="0"/>
              <a:t>29</a:t>
            </a:fld>
            <a:endParaRPr lang="fr-BE"/>
          </a:p>
        </p:txBody>
      </p:sp>
    </p:spTree>
    <p:extLst>
      <p:ext uri="{BB962C8B-B14F-4D97-AF65-F5344CB8AC3E}">
        <p14:creationId xmlns:p14="http://schemas.microsoft.com/office/powerpoint/2010/main" val="47886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fade">
                                      <p:cBhvr>
                                        <p:cTn id="3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131840" y="476672"/>
            <a:ext cx="2260715" cy="591344"/>
          </a:xfrm>
        </p:spPr>
        <p:txBody>
          <a:bodyPr>
            <a:normAutofit fontScale="90000"/>
          </a:bodyPr>
          <a:lstStyle/>
          <a:p>
            <a:r>
              <a:rPr lang="en-US" dirty="0" smtClean="0">
                <a:latin typeface="Times New Roman" pitchFamily="18" charset="0"/>
                <a:cs typeface="Times New Roman" pitchFamily="18" charset="0"/>
              </a:rPr>
              <a:t>Work Plan</a:t>
            </a:r>
            <a:endParaRPr lang="en-US" dirty="0">
              <a:latin typeface="Times New Roman" pitchFamily="18" charset="0"/>
              <a:cs typeface="Times New Roman" pitchFamily="18" charset="0"/>
            </a:endParaRPr>
          </a:p>
        </p:txBody>
      </p:sp>
      <p:sp>
        <p:nvSpPr>
          <p:cNvPr id="3" name="Espace réservé du contenu 2"/>
          <p:cNvSpPr>
            <a:spLocks noGrp="1"/>
          </p:cNvSpPr>
          <p:nvPr>
            <p:ph idx="1"/>
          </p:nvPr>
        </p:nvSpPr>
        <p:spPr>
          <a:xfrm>
            <a:off x="611560" y="1484784"/>
            <a:ext cx="7301275" cy="4624536"/>
          </a:xfrm>
        </p:spPr>
        <p:txBody>
          <a:bodyPr>
            <a:normAutofit fontScale="85000" lnSpcReduction="20000"/>
          </a:bodyPr>
          <a:lstStyle/>
          <a:p>
            <a:r>
              <a:rPr lang="fr-FR" dirty="0" smtClean="0">
                <a:solidFill>
                  <a:schemeClr val="tx1"/>
                </a:solidFill>
                <a:latin typeface="Times New Roman" pitchFamily="18" charset="0"/>
                <a:cs typeface="Times New Roman" pitchFamily="18" charset="0"/>
              </a:rPr>
              <a:t>Introduction</a:t>
            </a:r>
          </a:p>
          <a:p>
            <a:r>
              <a:rPr lang="en-US" dirty="0">
                <a:solidFill>
                  <a:schemeClr val="tx1"/>
                </a:solidFill>
                <a:latin typeface="Times New Roman" pitchFamily="18" charset="0"/>
                <a:cs typeface="Times New Roman" pitchFamily="18" charset="0"/>
              </a:rPr>
              <a:t>Hotel management and hotel reservation </a:t>
            </a:r>
            <a:r>
              <a:rPr lang="en-US" dirty="0" smtClean="0">
                <a:solidFill>
                  <a:schemeClr val="tx1"/>
                </a:solidFill>
                <a:latin typeface="Times New Roman" pitchFamily="18" charset="0"/>
                <a:cs typeface="Times New Roman" pitchFamily="18" charset="0"/>
              </a:rPr>
              <a:t>system</a:t>
            </a:r>
          </a:p>
          <a:p>
            <a:r>
              <a:rPr lang="en-US" dirty="0">
                <a:solidFill>
                  <a:schemeClr val="tx1"/>
                </a:solidFill>
                <a:latin typeface="Times New Roman" pitchFamily="18" charset="0"/>
                <a:cs typeface="Times New Roman" pitchFamily="18" charset="0"/>
              </a:rPr>
              <a:t>MDA (Model Driven Architecture</a:t>
            </a:r>
            <a:r>
              <a:rPr lang="en-US" dirty="0" smtClean="0">
                <a:solidFill>
                  <a:schemeClr val="tx1"/>
                </a:solidFill>
                <a:latin typeface="Times New Roman" pitchFamily="18" charset="0"/>
                <a:cs typeface="Times New Roman" pitchFamily="18" charset="0"/>
              </a:rPr>
              <a:t>)</a:t>
            </a:r>
          </a:p>
          <a:p>
            <a:pPr lvl="1"/>
            <a:r>
              <a:rPr lang="en-US" dirty="0">
                <a:solidFill>
                  <a:schemeClr val="tx1"/>
                </a:solidFill>
                <a:latin typeface="Times New Roman" pitchFamily="18" charset="0"/>
                <a:cs typeface="Times New Roman" pitchFamily="18" charset="0"/>
              </a:rPr>
              <a:t>Basic Concepts for MDA </a:t>
            </a:r>
            <a:r>
              <a:rPr lang="en-US" dirty="0" smtClean="0">
                <a:solidFill>
                  <a:schemeClr val="tx1"/>
                </a:solidFill>
                <a:latin typeface="Times New Roman" pitchFamily="18" charset="0"/>
                <a:cs typeface="Times New Roman" pitchFamily="18" charset="0"/>
              </a:rPr>
              <a:t>:</a:t>
            </a:r>
          </a:p>
          <a:p>
            <a:pPr lvl="1"/>
            <a:r>
              <a:rPr lang="en-US" dirty="0">
                <a:solidFill>
                  <a:schemeClr val="tx1"/>
                </a:solidFill>
                <a:latin typeface="Times New Roman" pitchFamily="18" charset="0"/>
                <a:cs typeface="Times New Roman" pitchFamily="18" charset="0"/>
              </a:rPr>
              <a:t>MDA models : </a:t>
            </a:r>
            <a:endParaRPr lang="en-US" dirty="0" smtClean="0">
              <a:solidFill>
                <a:schemeClr val="tx1"/>
              </a:solidFill>
              <a:latin typeface="Times New Roman" pitchFamily="18" charset="0"/>
              <a:cs typeface="Times New Roman" pitchFamily="18" charset="0"/>
            </a:endParaRPr>
          </a:p>
          <a:p>
            <a:pPr lvl="1"/>
            <a:r>
              <a:rPr lang="fr-FR" dirty="0">
                <a:solidFill>
                  <a:schemeClr val="tx1"/>
                </a:solidFill>
                <a:latin typeface="Times New Roman" pitchFamily="18" charset="0"/>
                <a:cs typeface="Times New Roman" pitchFamily="18" charset="0"/>
              </a:rPr>
              <a:t>Model transformation</a:t>
            </a:r>
            <a:endParaRPr lang="en-US" dirty="0">
              <a:solidFill>
                <a:schemeClr val="tx1"/>
              </a:solidFill>
              <a:latin typeface="Times New Roman" pitchFamily="18" charset="0"/>
              <a:cs typeface="Times New Roman" pitchFamily="18" charset="0"/>
            </a:endParaRPr>
          </a:p>
          <a:p>
            <a:pPr lvl="1"/>
            <a:r>
              <a:rPr lang="fr-FR" dirty="0" smtClean="0">
                <a:solidFill>
                  <a:schemeClr val="tx1"/>
                </a:solidFill>
                <a:latin typeface="Times New Roman" pitchFamily="18" charset="0"/>
                <a:cs typeface="Times New Roman" pitchFamily="18" charset="0"/>
              </a:rPr>
              <a:t>MDA Tools</a:t>
            </a:r>
          </a:p>
          <a:p>
            <a:pPr lvl="1"/>
            <a:r>
              <a:rPr lang="en-IE" dirty="0">
                <a:solidFill>
                  <a:schemeClr val="tx1"/>
                </a:solidFill>
                <a:latin typeface="Times New Roman" pitchFamily="18" charset="0"/>
                <a:cs typeface="Times New Roman" pitchFamily="18" charset="0"/>
              </a:rPr>
              <a:t>Advantages of MDA </a:t>
            </a:r>
            <a:endParaRPr lang="en-IE" dirty="0" smtClean="0">
              <a:solidFill>
                <a:schemeClr val="tx1"/>
              </a:solidFill>
              <a:latin typeface="Times New Roman" pitchFamily="18" charset="0"/>
              <a:cs typeface="Times New Roman" pitchFamily="18" charset="0"/>
            </a:endParaRPr>
          </a:p>
          <a:p>
            <a:pPr lvl="1"/>
            <a:r>
              <a:rPr lang="en-US" dirty="0">
                <a:solidFill>
                  <a:schemeClr val="tx1"/>
                </a:solidFill>
                <a:latin typeface="Times New Roman" pitchFamily="18" charset="0"/>
                <a:cs typeface="Times New Roman" pitchFamily="18" charset="0"/>
              </a:rPr>
              <a:t>Disadvantages</a:t>
            </a:r>
            <a:r>
              <a:rPr lang="fr-FR" dirty="0">
                <a:solidFill>
                  <a:schemeClr val="tx1"/>
                </a:solidFill>
                <a:latin typeface="Times New Roman" pitchFamily="18" charset="0"/>
                <a:cs typeface="Times New Roman" pitchFamily="18" charset="0"/>
              </a:rPr>
              <a:t> of MDA</a:t>
            </a:r>
            <a:endParaRPr lang="en-IE" dirty="0">
              <a:solidFill>
                <a:schemeClr val="tx1"/>
              </a:solidFill>
              <a:latin typeface="Times New Roman" pitchFamily="18" charset="0"/>
              <a:cs typeface="Times New Roman" pitchFamily="18" charset="0"/>
            </a:endParaRPr>
          </a:p>
          <a:p>
            <a:r>
              <a:rPr lang="en-US" dirty="0">
                <a:solidFill>
                  <a:schemeClr val="tx1"/>
                </a:solidFill>
                <a:latin typeface="Times New Roman" pitchFamily="18" charset="0"/>
                <a:cs typeface="Times New Roman" pitchFamily="18" charset="0"/>
              </a:rPr>
              <a:t>Eclipse Modeling Framework (EMF</a:t>
            </a:r>
            <a:r>
              <a:rPr lang="en-US" dirty="0" smtClean="0">
                <a:solidFill>
                  <a:schemeClr val="tx1"/>
                </a:solidFill>
                <a:latin typeface="Times New Roman" pitchFamily="18" charset="0"/>
                <a:cs typeface="Times New Roman" pitchFamily="18" charset="0"/>
              </a:rPr>
              <a:t>)</a:t>
            </a:r>
          </a:p>
          <a:p>
            <a:r>
              <a:rPr lang="en-US" dirty="0">
                <a:solidFill>
                  <a:schemeClr val="tx1"/>
                </a:solidFill>
                <a:latin typeface="Times New Roman" pitchFamily="18" charset="0"/>
                <a:cs typeface="Times New Roman" pitchFamily="18" charset="0"/>
              </a:rPr>
              <a:t>Hotel reservation System conception </a:t>
            </a:r>
            <a:endParaRPr lang="en-US" dirty="0" smtClean="0">
              <a:solidFill>
                <a:schemeClr val="tx1"/>
              </a:solidFill>
              <a:latin typeface="Times New Roman" pitchFamily="18" charset="0"/>
              <a:cs typeface="Times New Roman" pitchFamily="18" charset="0"/>
            </a:endParaRPr>
          </a:p>
          <a:p>
            <a:r>
              <a:rPr lang="en-US" dirty="0">
                <a:solidFill>
                  <a:schemeClr val="tx1"/>
                </a:solidFill>
                <a:latin typeface="Times New Roman" pitchFamily="18" charset="0"/>
                <a:cs typeface="Times New Roman" pitchFamily="18" charset="0"/>
              </a:rPr>
              <a:t>Meta-models for hotel reservation </a:t>
            </a:r>
            <a:r>
              <a:rPr lang="en-US" dirty="0" smtClean="0">
                <a:solidFill>
                  <a:schemeClr val="tx1"/>
                </a:solidFill>
                <a:latin typeface="Times New Roman" pitchFamily="18" charset="0"/>
                <a:cs typeface="Times New Roman" pitchFamily="18" charset="0"/>
              </a:rPr>
              <a:t>system</a:t>
            </a:r>
          </a:p>
          <a:p>
            <a:r>
              <a:rPr lang="fr-FR" dirty="0">
                <a:solidFill>
                  <a:schemeClr val="tx1"/>
                </a:solidFill>
                <a:latin typeface="Times New Roman" pitchFamily="18" charset="0"/>
                <a:cs typeface="Times New Roman" pitchFamily="18" charset="0"/>
              </a:rPr>
              <a:t>Conclusion &amp; </a:t>
            </a:r>
            <a:r>
              <a:rPr lang="en-US" dirty="0">
                <a:solidFill>
                  <a:schemeClr val="tx1"/>
                </a:solidFill>
                <a:latin typeface="Times New Roman" pitchFamily="18" charset="0"/>
                <a:cs typeface="Times New Roman" pitchFamily="18" charset="0"/>
              </a:rPr>
              <a:t>Prospects</a:t>
            </a:r>
            <a:endParaRPr lang="en-US" dirty="0" smtClean="0">
              <a:solidFill>
                <a:schemeClr val="tx1"/>
              </a:solidFill>
              <a:latin typeface="Times New Roman" pitchFamily="18" charset="0"/>
              <a:cs typeface="Times New Roman" pitchFamily="18" charset="0"/>
            </a:endParaRPr>
          </a:p>
          <a:p>
            <a:endParaRPr lang="en-US" dirty="0" smtClean="0">
              <a:solidFill>
                <a:schemeClr val="tx1"/>
              </a:solidFill>
              <a:latin typeface="Times New Roman" pitchFamily="18" charset="0"/>
              <a:cs typeface="Times New Roman" pitchFamily="18" charset="0"/>
            </a:endParaRPr>
          </a:p>
          <a:p>
            <a:endParaRPr lang="en-US" dirty="0" smtClean="0">
              <a:solidFill>
                <a:schemeClr val="tx1"/>
              </a:solidFill>
              <a:latin typeface="Times New Roman" pitchFamily="18" charset="0"/>
              <a:cs typeface="Times New Roman" pitchFamily="18" charset="0"/>
            </a:endParaRPr>
          </a:p>
          <a:p>
            <a:endParaRPr lang="fr-FR" dirty="0">
              <a:solidFill>
                <a:schemeClr val="tx1"/>
              </a:solidFill>
              <a:latin typeface="Times New Roman" pitchFamily="18" charset="0"/>
              <a:cs typeface="Times New Roman" pitchFamily="18" charset="0"/>
            </a:endParaRPr>
          </a:p>
          <a:p>
            <a:pPr lvl="1"/>
            <a:endParaRPr lang="fr-FR" dirty="0" smtClean="0">
              <a:solidFill>
                <a:schemeClr val="tx1"/>
              </a:solidFill>
              <a:latin typeface="Times New Roman" pitchFamily="18" charset="0"/>
              <a:cs typeface="Times New Roman" pitchFamily="18" charset="0"/>
            </a:endParaRPr>
          </a:p>
          <a:p>
            <a:pPr lvl="1"/>
            <a:endParaRPr lang="fr-FR" dirty="0">
              <a:solidFill>
                <a:schemeClr val="tx1"/>
              </a:solidFill>
              <a:latin typeface="Times New Roman" pitchFamily="18" charset="0"/>
              <a:cs typeface="Times New Roman" pitchFamily="18" charset="0"/>
            </a:endParaRPr>
          </a:p>
        </p:txBody>
      </p:sp>
      <p:sp>
        <p:nvSpPr>
          <p:cNvPr id="4" name="Espace réservé du numéro de diapositive 3"/>
          <p:cNvSpPr>
            <a:spLocks noGrp="1"/>
          </p:cNvSpPr>
          <p:nvPr>
            <p:ph type="sldNum" sz="quarter" idx="12"/>
          </p:nvPr>
        </p:nvSpPr>
        <p:spPr/>
        <p:txBody>
          <a:bodyPr/>
          <a:lstStyle/>
          <a:p>
            <a:fld id="{CF4668DC-857F-487D-BFFA-8C0CA5037977}" type="slidenum">
              <a:rPr lang="fr-BE" smtClean="0"/>
              <a:t>3</a:t>
            </a:fld>
            <a:endParaRPr lang="fr-BE"/>
          </a:p>
        </p:txBody>
      </p:sp>
    </p:spTree>
    <p:extLst>
      <p:ext uri="{BB962C8B-B14F-4D97-AF65-F5344CB8AC3E}">
        <p14:creationId xmlns:p14="http://schemas.microsoft.com/office/powerpoint/2010/main" val="1290084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500"/>
                                        <p:tgtEl>
                                          <p:spTgt spid="3">
                                            <p:txEl>
                                              <p:pRg st="3" end="3"/>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500"/>
                                        <p:tgtEl>
                                          <p:spTgt spid="3">
                                            <p:txEl>
                                              <p:pRg st="4" end="4"/>
                                            </p:tx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fade">
                                      <p:cBhvr>
                                        <p:cTn id="31" dur="500"/>
                                        <p:tgtEl>
                                          <p:spTgt spid="3">
                                            <p:txEl>
                                              <p:pRg st="5" end="5"/>
                                            </p:tx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3">
                                            <p:txEl>
                                              <p:pRg st="6" end="6"/>
                                            </p:txEl>
                                          </p:spTgt>
                                        </p:tgtEl>
                                        <p:attrNameLst>
                                          <p:attrName>style.visibility</p:attrName>
                                        </p:attrNameLst>
                                      </p:cBhvr>
                                      <p:to>
                                        <p:strVal val="visible"/>
                                      </p:to>
                                    </p:set>
                                    <p:animEffect transition="in" filter="fade">
                                      <p:cBhvr>
                                        <p:cTn id="34" dur="500"/>
                                        <p:tgtEl>
                                          <p:spTgt spid="3">
                                            <p:txEl>
                                              <p:pRg st="6" end="6"/>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
                                            <p:txEl>
                                              <p:pRg st="7" end="7"/>
                                            </p:txEl>
                                          </p:spTgt>
                                        </p:tgtEl>
                                        <p:attrNameLst>
                                          <p:attrName>style.visibility</p:attrName>
                                        </p:attrNameLst>
                                      </p:cBhvr>
                                      <p:to>
                                        <p:strVal val="visible"/>
                                      </p:to>
                                    </p:set>
                                    <p:animEffect transition="in" filter="fade">
                                      <p:cBhvr>
                                        <p:cTn id="37" dur="500"/>
                                        <p:tgtEl>
                                          <p:spTgt spid="3">
                                            <p:txEl>
                                              <p:pRg st="7" end="7"/>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
                                            <p:txEl>
                                              <p:pRg st="8" end="8"/>
                                            </p:txEl>
                                          </p:spTgt>
                                        </p:tgtEl>
                                        <p:attrNameLst>
                                          <p:attrName>style.visibility</p:attrName>
                                        </p:attrNameLst>
                                      </p:cBhvr>
                                      <p:to>
                                        <p:strVal val="visible"/>
                                      </p:to>
                                    </p:set>
                                    <p:animEffect transition="in" filter="fade">
                                      <p:cBhvr>
                                        <p:cTn id="40" dur="500"/>
                                        <p:tgtEl>
                                          <p:spTgt spid="3">
                                            <p:txEl>
                                              <p:pRg st="8" end="8"/>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3">
                                            <p:txEl>
                                              <p:pRg st="9" end="9"/>
                                            </p:txEl>
                                          </p:spTgt>
                                        </p:tgtEl>
                                        <p:attrNameLst>
                                          <p:attrName>style.visibility</p:attrName>
                                        </p:attrNameLst>
                                      </p:cBhvr>
                                      <p:to>
                                        <p:strVal val="visible"/>
                                      </p:to>
                                    </p:set>
                                    <p:animEffect transition="in" filter="fade">
                                      <p:cBhvr>
                                        <p:cTn id="45" dur="500"/>
                                        <p:tgtEl>
                                          <p:spTgt spid="3">
                                            <p:txEl>
                                              <p:pRg st="9" end="9"/>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3">
                                            <p:txEl>
                                              <p:pRg st="10" end="10"/>
                                            </p:txEl>
                                          </p:spTgt>
                                        </p:tgtEl>
                                        <p:attrNameLst>
                                          <p:attrName>style.visibility</p:attrName>
                                        </p:attrNameLst>
                                      </p:cBhvr>
                                      <p:to>
                                        <p:strVal val="visible"/>
                                      </p:to>
                                    </p:set>
                                    <p:animEffect transition="in" filter="fade">
                                      <p:cBhvr>
                                        <p:cTn id="50" dur="500"/>
                                        <p:tgtEl>
                                          <p:spTgt spid="3">
                                            <p:txEl>
                                              <p:pRg st="10" end="1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3">
                                            <p:txEl>
                                              <p:pRg st="11" end="11"/>
                                            </p:txEl>
                                          </p:spTgt>
                                        </p:tgtEl>
                                        <p:attrNameLst>
                                          <p:attrName>style.visibility</p:attrName>
                                        </p:attrNameLst>
                                      </p:cBhvr>
                                      <p:to>
                                        <p:strVal val="visible"/>
                                      </p:to>
                                    </p:set>
                                    <p:animEffect transition="in" filter="fade">
                                      <p:cBhvr>
                                        <p:cTn id="55" dur="500"/>
                                        <p:tgtEl>
                                          <p:spTgt spid="3">
                                            <p:txEl>
                                              <p:pRg st="11" end="11"/>
                                            </p:txEl>
                                          </p:spTgt>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3">
                                            <p:txEl>
                                              <p:pRg st="12" end="12"/>
                                            </p:txEl>
                                          </p:spTgt>
                                        </p:tgtEl>
                                        <p:attrNameLst>
                                          <p:attrName>style.visibility</p:attrName>
                                        </p:attrNameLst>
                                      </p:cBhvr>
                                      <p:to>
                                        <p:strVal val="visible"/>
                                      </p:to>
                                    </p:set>
                                    <p:animEffect transition="in" filter="fade">
                                      <p:cBhvr>
                                        <p:cTn id="60"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539552" y="332656"/>
            <a:ext cx="3384376" cy="735360"/>
          </a:xfrm>
        </p:spPr>
        <p:txBody>
          <a:bodyPr>
            <a:normAutofit fontScale="90000"/>
          </a:bodyPr>
          <a:lstStyle/>
          <a:p>
            <a:r>
              <a:rPr lang="fr-FR" dirty="0" smtClean="0"/>
              <a:t>Introduction (1/2)</a:t>
            </a:r>
            <a:endParaRPr lang="fr-FR" dirty="0"/>
          </a:p>
        </p:txBody>
      </p:sp>
      <p:sp>
        <p:nvSpPr>
          <p:cNvPr id="3" name="Espace réservé du contenu 2"/>
          <p:cNvSpPr>
            <a:spLocks noGrp="1"/>
          </p:cNvSpPr>
          <p:nvPr>
            <p:ph idx="1"/>
          </p:nvPr>
        </p:nvSpPr>
        <p:spPr>
          <a:xfrm>
            <a:off x="251520" y="1196752"/>
            <a:ext cx="8136904" cy="4191000"/>
          </a:xfrm>
        </p:spPr>
        <p:txBody>
          <a:bodyPr/>
          <a:lstStyle/>
          <a:p>
            <a:r>
              <a:rPr lang="en-US" b="1" dirty="0">
                <a:latin typeface="Times New Roman" pitchFamily="18" charset="0"/>
                <a:cs typeface="Times New Roman" pitchFamily="18" charset="0"/>
              </a:rPr>
              <a:t>Hotel Management System</a:t>
            </a:r>
            <a:r>
              <a:rPr lang="en-US" dirty="0">
                <a:latin typeface="Times New Roman" pitchFamily="18" charset="0"/>
                <a:cs typeface="Times New Roman" pitchFamily="18" charset="0"/>
              </a:rPr>
              <a:t> is an ideal software solution for Hospitality Industry that can be used at hotels, motels, inns, resorts, lodges, hostel, military guest </a:t>
            </a:r>
            <a:r>
              <a:rPr lang="en-US" dirty="0" smtClean="0">
                <a:latin typeface="Times New Roman" pitchFamily="18" charset="0"/>
                <a:cs typeface="Times New Roman" pitchFamily="18" charset="0"/>
              </a:rPr>
              <a:t>houses.</a:t>
            </a:r>
          </a:p>
          <a:p>
            <a:r>
              <a:rPr lang="en-US" dirty="0">
                <a:latin typeface="Times New Roman" pitchFamily="18" charset="0"/>
                <a:cs typeface="Times New Roman" pitchFamily="18" charset="0"/>
              </a:rPr>
              <a:t>Management System is a comprehensive software suite consisting of integrated modules for various aspects of hotel management.</a:t>
            </a:r>
          </a:p>
          <a:p>
            <a:r>
              <a:rPr lang="en-US" dirty="0">
                <a:latin typeface="Times New Roman" pitchFamily="18" charset="0"/>
                <a:cs typeface="Times New Roman" pitchFamily="18" charset="0"/>
              </a:rPr>
              <a:t>In our lodging software all modules are tightly integrated and all hotel programs are included in one price, meaning all modules are included at no additional cost regardless of your hotel size. </a:t>
            </a:r>
            <a:endParaRPr lang="en-US" dirty="0" smtClean="0">
              <a:latin typeface="Times New Roman" pitchFamily="18" charset="0"/>
              <a:cs typeface="Times New Roman" pitchFamily="18" charset="0"/>
            </a:endParaRPr>
          </a:p>
          <a:p>
            <a:r>
              <a:rPr lang="en-US" dirty="0">
                <a:latin typeface="Times New Roman" pitchFamily="18" charset="0"/>
                <a:cs typeface="Times New Roman" pitchFamily="18" charset="0"/>
              </a:rPr>
              <a:t>In the short term the technical foundation of systems is frequently fluid – systems, interfaces and technologies will be changing as the system is developed.</a:t>
            </a:r>
            <a:endParaRPr lang="fr-FR" dirty="0">
              <a:latin typeface="Times New Roman" pitchFamily="18" charset="0"/>
              <a:cs typeface="Times New Roman" pitchFamily="18" charset="0"/>
            </a:endParaRPr>
          </a:p>
          <a:p>
            <a:endParaRPr lang="fr-FR" dirty="0">
              <a:latin typeface="Times New Roman" pitchFamily="18" charset="0"/>
              <a:cs typeface="Times New Roman" pitchFamily="18" charset="0"/>
            </a:endParaRPr>
          </a:p>
        </p:txBody>
      </p:sp>
      <p:sp>
        <p:nvSpPr>
          <p:cNvPr id="4" name="Espace réservé du numéro de diapositive 3"/>
          <p:cNvSpPr>
            <a:spLocks noGrp="1"/>
          </p:cNvSpPr>
          <p:nvPr>
            <p:ph type="sldNum" sz="quarter" idx="12"/>
          </p:nvPr>
        </p:nvSpPr>
        <p:spPr/>
        <p:txBody>
          <a:bodyPr/>
          <a:lstStyle/>
          <a:p>
            <a:fld id="{CF4668DC-857F-487D-BFFA-8C0CA5037977}" type="slidenum">
              <a:rPr lang="fr-BE" smtClean="0"/>
              <a:t>4</a:t>
            </a:fld>
            <a:endParaRPr lang="fr-BE"/>
          </a:p>
        </p:txBody>
      </p:sp>
    </p:spTree>
    <p:extLst>
      <p:ext uri="{BB962C8B-B14F-4D97-AF65-F5344CB8AC3E}">
        <p14:creationId xmlns:p14="http://schemas.microsoft.com/office/powerpoint/2010/main" val="1342372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99117" y="533400"/>
            <a:ext cx="3700875" cy="663352"/>
          </a:xfrm>
        </p:spPr>
        <p:txBody>
          <a:bodyPr/>
          <a:lstStyle/>
          <a:p>
            <a:r>
              <a:rPr lang="fr-FR" dirty="0"/>
              <a:t>Introduction </a:t>
            </a:r>
            <a:r>
              <a:rPr lang="fr-FR" dirty="0" smtClean="0"/>
              <a:t>(2/2</a:t>
            </a:r>
            <a:r>
              <a:rPr lang="fr-FR" dirty="0"/>
              <a:t>)</a:t>
            </a:r>
          </a:p>
        </p:txBody>
      </p:sp>
      <p:sp>
        <p:nvSpPr>
          <p:cNvPr id="3" name="Espace réservé du contenu 2"/>
          <p:cNvSpPr>
            <a:spLocks noGrp="1"/>
          </p:cNvSpPr>
          <p:nvPr>
            <p:ph idx="1"/>
          </p:nvPr>
        </p:nvSpPr>
        <p:spPr>
          <a:xfrm>
            <a:off x="251520" y="1556792"/>
            <a:ext cx="8352928" cy="4191000"/>
          </a:xfrm>
        </p:spPr>
        <p:txBody>
          <a:bodyPr/>
          <a:lstStyle/>
          <a:p>
            <a:pPr algn="just"/>
            <a:r>
              <a:rPr lang="en-US" dirty="0">
                <a:latin typeface="Times New Roman" pitchFamily="18" charset="0"/>
                <a:cs typeface="Times New Roman" pitchFamily="18" charset="0"/>
              </a:rPr>
              <a:t>To support design for change we will employ a strategy that separates technology concerns from domain concerns – since both will change over time independently</a:t>
            </a:r>
            <a:r>
              <a:rPr lang="en-US" dirty="0" smtClean="0">
                <a:latin typeface="Times New Roman" pitchFamily="18" charset="0"/>
                <a:cs typeface="Times New Roman" pitchFamily="18" charset="0"/>
              </a:rPr>
              <a:t>.</a:t>
            </a:r>
          </a:p>
          <a:p>
            <a:pPr algn="just"/>
            <a:r>
              <a:rPr lang="en-US" dirty="0">
                <a:latin typeface="Times New Roman" pitchFamily="18" charset="0"/>
                <a:cs typeface="Times New Roman" pitchFamily="18" charset="0"/>
              </a:rPr>
              <a:t>A Model Driven Architecture (MDA) has proven to be the best approach to supporting design for change.  </a:t>
            </a:r>
          </a:p>
          <a:p>
            <a:pPr algn="just"/>
            <a:r>
              <a:rPr lang="fr-FR" b="1" dirty="0" smtClean="0">
                <a:latin typeface="Times New Roman" pitchFamily="18" charset="0"/>
                <a:cs typeface="Times New Roman" pitchFamily="18" charset="0"/>
              </a:rPr>
              <a:t>The objective : </a:t>
            </a:r>
          </a:p>
          <a:p>
            <a:pPr marL="45720" indent="0" algn="just">
              <a:buNone/>
            </a:pPr>
            <a:r>
              <a:rPr lang="en-US" dirty="0" smtClean="0">
                <a:latin typeface="Times New Roman" pitchFamily="18" charset="0"/>
                <a:cs typeface="Times New Roman" pitchFamily="18" charset="0"/>
              </a:rPr>
              <a:t>In </a:t>
            </a:r>
            <a:r>
              <a:rPr lang="en-US" dirty="0">
                <a:latin typeface="Times New Roman" pitchFamily="18" charset="0"/>
                <a:cs typeface="Times New Roman" pitchFamily="18" charset="0"/>
              </a:rPr>
              <a:t>the first step is the extraction and unification of a model Generation oven hotel booking system following the MDA approach, and using the </a:t>
            </a:r>
            <a:r>
              <a:rPr lang="en-US" dirty="0" smtClean="0">
                <a:latin typeface="Times New Roman" pitchFamily="18" charset="0"/>
                <a:cs typeface="Times New Roman" pitchFamily="18" charset="0"/>
              </a:rPr>
              <a:t>EMF </a:t>
            </a:r>
            <a:r>
              <a:rPr lang="fr-FR" dirty="0" smtClean="0">
                <a:latin typeface="Times New Roman" pitchFamily="18" charset="0"/>
                <a:cs typeface="Times New Roman" pitchFamily="18" charset="0"/>
              </a:rPr>
              <a:t>(</a:t>
            </a:r>
            <a:r>
              <a:rPr lang="en-US" dirty="0">
                <a:latin typeface="Times New Roman" pitchFamily="18" charset="0"/>
                <a:cs typeface="Times New Roman" pitchFamily="18" charset="0"/>
              </a:rPr>
              <a:t>Eclipse Modeling Framework </a:t>
            </a:r>
            <a:r>
              <a:rPr lang="fr-FR" dirty="0" smtClean="0">
                <a:latin typeface="Times New Roman" pitchFamily="18" charset="0"/>
                <a:cs typeface="Times New Roman" pitchFamily="18" charset="0"/>
              </a:rPr>
              <a:t>)</a:t>
            </a:r>
            <a:r>
              <a:rPr lang="en-US" dirty="0" smtClean="0">
                <a:latin typeface="Times New Roman" pitchFamily="18" charset="0"/>
                <a:cs typeface="Times New Roman" pitchFamily="18" charset="0"/>
              </a:rPr>
              <a:t> </a:t>
            </a:r>
            <a:r>
              <a:rPr lang="en-US" dirty="0">
                <a:latin typeface="Times New Roman" pitchFamily="18" charset="0"/>
                <a:cs typeface="Times New Roman" pitchFamily="18" charset="0"/>
              </a:rPr>
              <a:t>tool </a:t>
            </a:r>
            <a:r>
              <a:rPr lang="en-US" dirty="0">
                <a:latin typeface="Times New Roman" pitchFamily="18" charset="0"/>
                <a:cs typeface="Times New Roman" pitchFamily="18" charset="0"/>
              </a:rPr>
              <a:t>OMG (Object Management Group</a:t>
            </a:r>
            <a:r>
              <a:rPr lang="en-US" dirty="0" smtClean="0">
                <a:latin typeface="Times New Roman" pitchFamily="18" charset="0"/>
                <a:cs typeface="Times New Roman" pitchFamily="18" charset="0"/>
              </a:rPr>
              <a:t>) </a:t>
            </a:r>
            <a:r>
              <a:rPr lang="en-US" dirty="0">
                <a:latin typeface="Times New Roman" pitchFamily="18" charset="0"/>
                <a:cs typeface="Times New Roman" pitchFamily="18" charset="0"/>
              </a:rPr>
              <a:t>standard for MDA, our meta-model is defined extract in the first step, </a:t>
            </a:r>
            <a:endParaRPr lang="en-US" dirty="0">
              <a:latin typeface="Times New Roman" pitchFamily="18" charset="0"/>
              <a:cs typeface="Times New Roman" pitchFamily="18" charset="0"/>
            </a:endParaRPr>
          </a:p>
          <a:p>
            <a:pPr marL="45720" indent="0" algn="just">
              <a:buNone/>
            </a:pPr>
            <a:r>
              <a:rPr lang="en-US" dirty="0" smtClean="0">
                <a:latin typeface="Times New Roman" pitchFamily="18" charset="0"/>
                <a:cs typeface="Times New Roman" pitchFamily="18" charset="0"/>
              </a:rPr>
              <a:t>At end </a:t>
            </a:r>
            <a:r>
              <a:rPr lang="en-US" dirty="0">
                <a:latin typeface="Times New Roman" pitchFamily="18" charset="0"/>
                <a:cs typeface="Times New Roman" pitchFamily="18" charset="0"/>
              </a:rPr>
              <a:t>Get a tool for handing hotel reservation system.</a:t>
            </a:r>
            <a:endParaRPr lang="fr-FR" dirty="0">
              <a:latin typeface="Times New Roman" pitchFamily="18" charset="0"/>
              <a:cs typeface="Times New Roman" pitchFamily="18" charset="0"/>
            </a:endParaRPr>
          </a:p>
          <a:p>
            <a:pPr marL="45720" indent="0" algn="just">
              <a:buNone/>
            </a:pPr>
            <a:endParaRPr lang="fr-FR" b="1" dirty="0">
              <a:latin typeface="Times New Roman" pitchFamily="18" charset="0"/>
              <a:cs typeface="Times New Roman" pitchFamily="18" charset="0"/>
            </a:endParaRPr>
          </a:p>
        </p:txBody>
      </p:sp>
      <p:sp>
        <p:nvSpPr>
          <p:cNvPr id="4" name="Espace réservé du numéro de diapositive 3"/>
          <p:cNvSpPr>
            <a:spLocks noGrp="1"/>
          </p:cNvSpPr>
          <p:nvPr>
            <p:ph type="sldNum" sz="quarter" idx="12"/>
          </p:nvPr>
        </p:nvSpPr>
        <p:spPr/>
        <p:txBody>
          <a:bodyPr/>
          <a:lstStyle/>
          <a:p>
            <a:fld id="{CF4668DC-857F-487D-BFFA-8C0CA5037977}" type="slidenum">
              <a:rPr lang="fr-BE" smtClean="0"/>
              <a:t>5</a:t>
            </a:fld>
            <a:endParaRPr lang="fr-BE"/>
          </a:p>
        </p:txBody>
      </p:sp>
    </p:spTree>
    <p:extLst>
      <p:ext uri="{BB962C8B-B14F-4D97-AF65-F5344CB8AC3E}">
        <p14:creationId xmlns:p14="http://schemas.microsoft.com/office/powerpoint/2010/main" val="65064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9512" y="188640"/>
            <a:ext cx="8568952" cy="620688"/>
          </a:xfrm>
        </p:spPr>
        <p:txBody>
          <a:bodyPr>
            <a:noAutofit/>
          </a:bodyPr>
          <a:lstStyle/>
          <a:p>
            <a:r>
              <a:rPr lang="en-US" sz="2800" b="1" dirty="0">
                <a:latin typeface="Times New Roman" pitchFamily="18" charset="0"/>
                <a:cs typeface="Times New Roman" pitchFamily="18" charset="0"/>
              </a:rPr>
              <a:t> Hotel management and hotel reservation </a:t>
            </a:r>
            <a:r>
              <a:rPr lang="en-US" sz="2800" b="1" dirty="0" smtClean="0">
                <a:latin typeface="Times New Roman" pitchFamily="18" charset="0"/>
                <a:cs typeface="Times New Roman" pitchFamily="18" charset="0"/>
              </a:rPr>
              <a:t>system</a:t>
            </a:r>
            <a:r>
              <a:rPr lang="ar-DZ" sz="2800" b="1" dirty="0" smtClean="0">
                <a:latin typeface="Times New Roman" pitchFamily="18" charset="0"/>
                <a:cs typeface="Times New Roman" pitchFamily="18" charset="0"/>
              </a:rPr>
              <a:t>(1/3) </a:t>
            </a:r>
            <a:r>
              <a:rPr lang="en-US" sz="2800" b="1" dirty="0" smtClean="0">
                <a:latin typeface="Times New Roman" pitchFamily="18" charset="0"/>
                <a:cs typeface="Times New Roman" pitchFamily="18" charset="0"/>
              </a:rPr>
              <a:t> </a:t>
            </a:r>
            <a:endParaRPr lang="fr-FR" sz="2800" b="1" dirty="0">
              <a:latin typeface="Times New Roman" pitchFamily="18" charset="0"/>
              <a:cs typeface="Times New Roman" pitchFamily="18" charset="0"/>
            </a:endParaRPr>
          </a:p>
        </p:txBody>
      </p:sp>
      <p:sp>
        <p:nvSpPr>
          <p:cNvPr id="3" name="Espace réservé du contenu 2"/>
          <p:cNvSpPr>
            <a:spLocks noGrp="1"/>
          </p:cNvSpPr>
          <p:nvPr>
            <p:ph idx="1"/>
          </p:nvPr>
        </p:nvSpPr>
        <p:spPr>
          <a:xfrm>
            <a:off x="179512" y="1268760"/>
            <a:ext cx="8208912" cy="4525963"/>
          </a:xfrm>
        </p:spPr>
        <p:txBody>
          <a:bodyPr>
            <a:normAutofit/>
          </a:bodyPr>
          <a:lstStyle/>
          <a:p>
            <a:pPr algn="just">
              <a:spcBef>
                <a:spcPts val="600"/>
              </a:spcBef>
              <a:spcAft>
                <a:spcPts val="600"/>
              </a:spcAft>
            </a:pPr>
            <a:r>
              <a:rPr lang="fr-FR" sz="2200" dirty="0">
                <a:latin typeface="Times New Roman" pitchFamily="18" charset="0"/>
                <a:cs typeface="Times New Roman" pitchFamily="18" charset="0"/>
              </a:rPr>
              <a:t> </a:t>
            </a:r>
            <a:r>
              <a:rPr lang="en-US" sz="2200" b="1" dirty="0" smtClean="0">
                <a:latin typeface="Times New Roman" pitchFamily="18" charset="0"/>
                <a:cs typeface="Times New Roman" pitchFamily="18" charset="0"/>
              </a:rPr>
              <a:t>Hotels</a:t>
            </a:r>
            <a:r>
              <a:rPr lang="en-US" sz="2200" dirty="0" smtClean="0">
                <a:latin typeface="Times New Roman" pitchFamily="18" charset="0"/>
                <a:cs typeface="Times New Roman" pitchFamily="18" charset="0"/>
              </a:rPr>
              <a:t> : </a:t>
            </a:r>
            <a:r>
              <a:rPr lang="en-US" sz="2200" dirty="0">
                <a:latin typeface="Times New Roman" pitchFamily="18" charset="0"/>
                <a:cs typeface="Times New Roman" pitchFamily="18" charset="0"/>
              </a:rPr>
              <a:t>A commercial establishment providing lodging, meals, and other guest </a:t>
            </a:r>
            <a:r>
              <a:rPr lang="en-US" sz="2200" dirty="0" smtClean="0">
                <a:latin typeface="Times New Roman" pitchFamily="18" charset="0"/>
                <a:cs typeface="Times New Roman" pitchFamily="18" charset="0"/>
              </a:rPr>
              <a:t>services.</a:t>
            </a:r>
          </a:p>
          <a:p>
            <a:pPr algn="just">
              <a:spcBef>
                <a:spcPts val="600"/>
              </a:spcBef>
              <a:spcAft>
                <a:spcPts val="600"/>
              </a:spcAft>
            </a:pPr>
            <a:r>
              <a:rPr lang="en-US" sz="2200" dirty="0">
                <a:latin typeface="Times New Roman" pitchFamily="18" charset="0"/>
                <a:cs typeface="Times New Roman" pitchFamily="18" charset="0"/>
              </a:rPr>
              <a:t>The first </a:t>
            </a:r>
            <a:r>
              <a:rPr lang="en-US" sz="2200" dirty="0" smtClean="0">
                <a:latin typeface="Times New Roman" pitchFamily="18" charset="0"/>
                <a:cs typeface="Times New Roman" pitchFamily="18" charset="0"/>
              </a:rPr>
              <a:t>hotel </a:t>
            </a:r>
            <a:r>
              <a:rPr lang="en-US" sz="2200" dirty="0">
                <a:latin typeface="Times New Roman" pitchFamily="18" charset="0"/>
                <a:cs typeface="Times New Roman" pitchFamily="18" charset="0"/>
              </a:rPr>
              <a:t>located in America was recorded in the year 1607 and lead the way with many other firsts in the hospitality </a:t>
            </a:r>
            <a:r>
              <a:rPr lang="en-US" sz="2200" dirty="0" smtClean="0">
                <a:latin typeface="Times New Roman" pitchFamily="18" charset="0"/>
                <a:cs typeface="Times New Roman" pitchFamily="18" charset="0"/>
              </a:rPr>
              <a:t>industry.</a:t>
            </a:r>
          </a:p>
          <a:p>
            <a:pPr algn="just">
              <a:spcBef>
                <a:spcPts val="600"/>
              </a:spcBef>
              <a:spcAft>
                <a:spcPts val="600"/>
              </a:spcAft>
            </a:pPr>
            <a:r>
              <a:rPr lang="en-US" sz="2200" dirty="0" smtClean="0">
                <a:latin typeface="Times New Roman" pitchFamily="18" charset="0"/>
                <a:cs typeface="Times New Roman" pitchFamily="18" charset="0"/>
              </a:rPr>
              <a:t>There are many ways to classification of hotels, by stars and by types. </a:t>
            </a:r>
          </a:p>
          <a:p>
            <a:pPr algn="just">
              <a:spcBef>
                <a:spcPts val="600"/>
              </a:spcBef>
              <a:spcAft>
                <a:spcPts val="600"/>
              </a:spcAft>
            </a:pPr>
            <a:r>
              <a:rPr lang="en-US" sz="2200" dirty="0">
                <a:latin typeface="Times New Roman" pitchFamily="18" charset="0"/>
                <a:cs typeface="Times New Roman" pitchFamily="18" charset="0"/>
              </a:rPr>
              <a:t>By stars :we have from 1 to 5 stars , This classification depending on the services provided to guests and the number of rooms in the hotel</a:t>
            </a:r>
          </a:p>
          <a:p>
            <a:pPr algn="just">
              <a:spcBef>
                <a:spcPts val="600"/>
              </a:spcBef>
              <a:spcAft>
                <a:spcPts val="600"/>
              </a:spcAft>
            </a:pPr>
            <a:r>
              <a:rPr lang="en-US" sz="2200" dirty="0" smtClean="0">
                <a:latin typeface="Times New Roman" pitchFamily="18" charset="0"/>
                <a:cs typeface="Times New Roman" pitchFamily="18" charset="0"/>
              </a:rPr>
              <a:t> </a:t>
            </a:r>
            <a:r>
              <a:rPr lang="fr-FR" sz="2200" dirty="0" smtClean="0">
                <a:latin typeface="Times New Roman" pitchFamily="18" charset="0"/>
                <a:cs typeface="Times New Roman" pitchFamily="18" charset="0"/>
              </a:rPr>
              <a:t>by type : </a:t>
            </a:r>
            <a:r>
              <a:rPr lang="en-US" sz="2200" dirty="0">
                <a:latin typeface="Times New Roman" pitchFamily="18" charset="0"/>
                <a:cs typeface="Times New Roman" pitchFamily="18" charset="0"/>
              </a:rPr>
              <a:t>Hotels are classified according to the hotel size, location, target markets, levels of service , facilities , number of rooms , ownership and affiliation etc.</a:t>
            </a:r>
            <a:endParaRPr lang="fr-FR" sz="2200" dirty="0">
              <a:latin typeface="Times New Roman" pitchFamily="18" charset="0"/>
              <a:cs typeface="Times New Roman" pitchFamily="18" charset="0"/>
            </a:endParaRPr>
          </a:p>
          <a:p>
            <a:pPr algn="just">
              <a:spcBef>
                <a:spcPts val="600"/>
              </a:spcBef>
              <a:spcAft>
                <a:spcPts val="600"/>
              </a:spcAft>
            </a:pPr>
            <a:endParaRPr lang="en-US" sz="2200" dirty="0" smtClean="0">
              <a:latin typeface="Times New Roman" pitchFamily="18" charset="0"/>
              <a:cs typeface="Times New Roman" pitchFamily="18" charset="0"/>
            </a:endParaRPr>
          </a:p>
        </p:txBody>
      </p:sp>
      <p:sp>
        <p:nvSpPr>
          <p:cNvPr id="4" name="Espace réservé du numéro de diapositive 3"/>
          <p:cNvSpPr>
            <a:spLocks noGrp="1"/>
          </p:cNvSpPr>
          <p:nvPr>
            <p:ph type="sldNum" sz="quarter" idx="12"/>
          </p:nvPr>
        </p:nvSpPr>
        <p:spPr/>
        <p:txBody>
          <a:bodyPr/>
          <a:lstStyle/>
          <a:p>
            <a:fld id="{CF4668DC-857F-487D-BFFA-8C0CA5037977}" type="slidenum">
              <a:rPr lang="fr-BE" smtClean="0"/>
              <a:t>6</a:t>
            </a:fld>
            <a:endParaRPr lang="fr-BE"/>
          </a:p>
        </p:txBody>
      </p:sp>
    </p:spTree>
    <p:extLst>
      <p:ext uri="{BB962C8B-B14F-4D97-AF65-F5344CB8AC3E}">
        <p14:creationId xmlns:p14="http://schemas.microsoft.com/office/powerpoint/2010/main" val="1842291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fade">
                                      <p:cBhvr>
                                        <p:cTn id="32"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07504" y="260648"/>
            <a:ext cx="8352928" cy="576064"/>
          </a:xfrm>
        </p:spPr>
        <p:txBody>
          <a:bodyPr>
            <a:noAutofit/>
          </a:bodyPr>
          <a:lstStyle/>
          <a:p>
            <a:r>
              <a:rPr lang="en-US" sz="2800" dirty="0">
                <a:latin typeface="Times New Roman" pitchFamily="18" charset="0"/>
                <a:cs typeface="Times New Roman" pitchFamily="18" charset="0"/>
              </a:rPr>
              <a:t>Hotel management and hotel reservation </a:t>
            </a:r>
            <a:r>
              <a:rPr lang="en-US" sz="2800" dirty="0" smtClean="0">
                <a:latin typeface="Times New Roman" pitchFamily="18" charset="0"/>
                <a:cs typeface="Times New Roman" pitchFamily="18" charset="0"/>
              </a:rPr>
              <a:t>system </a:t>
            </a:r>
            <a:r>
              <a:rPr lang="fr-FR" sz="2800" dirty="0" smtClean="0">
                <a:latin typeface="Times New Roman" pitchFamily="18" charset="0"/>
                <a:cs typeface="Times New Roman" pitchFamily="18" charset="0"/>
              </a:rPr>
              <a:t>(2/3)</a:t>
            </a:r>
            <a:endParaRPr lang="fr-FR" sz="2800" dirty="0"/>
          </a:p>
        </p:txBody>
      </p:sp>
      <p:sp>
        <p:nvSpPr>
          <p:cNvPr id="3" name="Espace réservé du contenu 2"/>
          <p:cNvSpPr>
            <a:spLocks noGrp="1"/>
          </p:cNvSpPr>
          <p:nvPr>
            <p:ph idx="1"/>
          </p:nvPr>
        </p:nvSpPr>
        <p:spPr>
          <a:xfrm>
            <a:off x="323528" y="1268760"/>
            <a:ext cx="8136904" cy="4191000"/>
          </a:xfrm>
        </p:spPr>
        <p:txBody>
          <a:bodyPr>
            <a:normAutofit/>
          </a:bodyPr>
          <a:lstStyle/>
          <a:p>
            <a:pPr algn="just"/>
            <a:r>
              <a:rPr lang="en-US" sz="2200" b="1" dirty="0">
                <a:latin typeface="Times New Roman" pitchFamily="18" charset="0"/>
                <a:cs typeface="Times New Roman" pitchFamily="18" charset="0"/>
              </a:rPr>
              <a:t>Hotel reservation systems</a:t>
            </a:r>
            <a:r>
              <a:rPr lang="ar-DZ" sz="2200" b="1" dirty="0">
                <a:latin typeface="Times New Roman" pitchFamily="18" charset="0"/>
                <a:cs typeface="Times New Roman" pitchFamily="18" charset="0"/>
              </a:rPr>
              <a:t> </a:t>
            </a:r>
            <a:r>
              <a:rPr lang="fr-FR" sz="2200" dirty="0">
                <a:latin typeface="Times New Roman" pitchFamily="18" charset="0"/>
                <a:cs typeface="Times New Roman" pitchFamily="18" charset="0"/>
              </a:rPr>
              <a:t>: </a:t>
            </a:r>
            <a:r>
              <a:rPr lang="en-US" sz="2200" dirty="0">
                <a:latin typeface="Times New Roman" pitchFamily="18" charset="0"/>
                <a:cs typeface="Times New Roman" pitchFamily="18" charset="0"/>
              </a:rPr>
              <a:t>also known as a central reservation system (CRS) is a computerized system that stores and </a:t>
            </a:r>
            <a:r>
              <a:rPr lang="en-US" sz="2200" dirty="0" smtClean="0">
                <a:latin typeface="Times New Roman" pitchFamily="18" charset="0"/>
                <a:cs typeface="Times New Roman" pitchFamily="18" charset="0"/>
              </a:rPr>
              <a:t>distributes </a:t>
            </a:r>
            <a:r>
              <a:rPr lang="en-US" sz="2200" dirty="0">
                <a:latin typeface="Times New Roman" pitchFamily="18" charset="0"/>
                <a:cs typeface="Times New Roman" pitchFamily="18" charset="0"/>
              </a:rPr>
              <a:t>information of a hotel, resort, or other lodging facilities</a:t>
            </a:r>
            <a:r>
              <a:rPr lang="en-US" sz="2200" dirty="0" smtClean="0">
                <a:latin typeface="Times New Roman" pitchFamily="18" charset="0"/>
                <a:cs typeface="Times New Roman" pitchFamily="18" charset="0"/>
              </a:rPr>
              <a:t>.</a:t>
            </a:r>
            <a:r>
              <a:rPr lang="fr-FR" sz="2200" dirty="0">
                <a:latin typeface="Times New Roman" pitchFamily="18" charset="0"/>
                <a:cs typeface="Times New Roman" pitchFamily="18" charset="0"/>
              </a:rPr>
              <a:t> </a:t>
            </a:r>
            <a:r>
              <a:rPr lang="fr-FR" sz="2200" dirty="0" smtClean="0">
                <a:latin typeface="Times New Roman" pitchFamily="18" charset="0"/>
                <a:cs typeface="Times New Roman" pitchFamily="18" charset="0"/>
              </a:rPr>
              <a:t>It have </a:t>
            </a:r>
            <a:r>
              <a:rPr lang="en-US" sz="2200" dirty="0" smtClean="0">
                <a:latin typeface="Times New Roman" pitchFamily="18" charset="0"/>
                <a:cs typeface="Times New Roman" pitchFamily="18" charset="0"/>
              </a:rPr>
              <a:t>two types :</a:t>
            </a:r>
            <a:r>
              <a:rPr lang="fr-FR" sz="2200" dirty="0" smtClean="0">
                <a:latin typeface="Times New Roman" pitchFamily="18" charset="0"/>
                <a:cs typeface="Times New Roman" pitchFamily="18" charset="0"/>
              </a:rPr>
              <a:t> </a:t>
            </a:r>
          </a:p>
          <a:p>
            <a:pPr marL="45720" indent="0" algn="just">
              <a:buNone/>
            </a:pPr>
            <a:r>
              <a:rPr lang="en-US" sz="2200" b="1" dirty="0" smtClean="0">
                <a:latin typeface="Times New Roman" pitchFamily="18" charset="0"/>
                <a:cs typeface="Times New Roman" pitchFamily="18" charset="0"/>
              </a:rPr>
              <a:t>Guaranteed reservation </a:t>
            </a:r>
            <a:r>
              <a:rPr lang="en-US" sz="2200" dirty="0">
                <a:latin typeface="Times New Roman" pitchFamily="18" charset="0"/>
                <a:cs typeface="Times New Roman" pitchFamily="18" charset="0"/>
              </a:rPr>
              <a:t>: is an arrangement for hotel accommodations, secured by supplying the hotel with a guarantee of payment withe advance </a:t>
            </a:r>
            <a:r>
              <a:rPr lang="en-US" sz="2200" dirty="0" smtClean="0">
                <a:latin typeface="Times New Roman" pitchFamily="18" charset="0"/>
                <a:cs typeface="Times New Roman" pitchFamily="18" charset="0"/>
              </a:rPr>
              <a:t>deposit, pre-payment, credit card, travel agents, cooperate ,,, </a:t>
            </a:r>
            <a:r>
              <a:rPr lang="en-US" sz="2200" dirty="0" err="1" smtClean="0">
                <a:latin typeface="Times New Roman" pitchFamily="18" charset="0"/>
                <a:cs typeface="Times New Roman" pitchFamily="18" charset="0"/>
              </a:rPr>
              <a:t>ect</a:t>
            </a:r>
            <a:r>
              <a:rPr lang="en-US" sz="2200" dirty="0" smtClean="0">
                <a:latin typeface="Times New Roman" pitchFamily="18" charset="0"/>
                <a:cs typeface="Times New Roman" pitchFamily="18" charset="0"/>
              </a:rPr>
              <a:t>.</a:t>
            </a:r>
          </a:p>
          <a:p>
            <a:pPr marL="45720" indent="0" algn="just">
              <a:buNone/>
            </a:pPr>
            <a:r>
              <a:rPr lang="en-US" sz="2200" b="1" dirty="0">
                <a:latin typeface="Times New Roman" pitchFamily="18" charset="0"/>
                <a:cs typeface="Times New Roman" pitchFamily="18" charset="0"/>
              </a:rPr>
              <a:t>Non- guaranteed reservation </a:t>
            </a:r>
            <a:r>
              <a:rPr lang="en-US" sz="2200" dirty="0">
                <a:latin typeface="Times New Roman" pitchFamily="18" charset="0"/>
                <a:cs typeface="Times New Roman" pitchFamily="18" charset="0"/>
              </a:rPr>
              <a:t>is a provisional reservation. In this reservation, neither there is any legal process of confirming the room </a:t>
            </a:r>
            <a:r>
              <a:rPr lang="en-US" sz="2200" dirty="0" smtClean="0">
                <a:latin typeface="Times New Roman" pitchFamily="18" charset="0"/>
                <a:cs typeface="Times New Roman" pitchFamily="18" charset="0"/>
              </a:rPr>
              <a:t>is </a:t>
            </a:r>
            <a:r>
              <a:rPr lang="en-US" sz="2200" dirty="0">
                <a:latin typeface="Times New Roman" pitchFamily="18" charset="0"/>
                <a:cs typeface="Times New Roman" pitchFamily="18" charset="0"/>
              </a:rPr>
              <a:t>any payment for the advance deposit made. </a:t>
            </a:r>
          </a:p>
          <a:p>
            <a:pPr marL="45720" indent="0" algn="just">
              <a:buNone/>
            </a:pPr>
            <a:endParaRPr lang="en-US" sz="2200" dirty="0" smtClean="0">
              <a:latin typeface="Times New Roman" pitchFamily="18" charset="0"/>
              <a:cs typeface="Times New Roman" pitchFamily="18" charset="0"/>
            </a:endParaRPr>
          </a:p>
          <a:p>
            <a:pPr marL="45720" indent="0" algn="just">
              <a:buNone/>
            </a:pPr>
            <a:endParaRPr lang="fr-FR" sz="2200" dirty="0">
              <a:latin typeface="Times New Roman" pitchFamily="18" charset="0"/>
              <a:cs typeface="Times New Roman" pitchFamily="18" charset="0"/>
            </a:endParaRPr>
          </a:p>
          <a:p>
            <a:pPr marL="45720" indent="0" algn="just">
              <a:buNone/>
            </a:pPr>
            <a:endParaRPr lang="en-US" sz="2200" dirty="0">
              <a:latin typeface="Times New Roman" pitchFamily="18" charset="0"/>
              <a:cs typeface="Times New Roman" pitchFamily="18" charset="0"/>
            </a:endParaRPr>
          </a:p>
        </p:txBody>
      </p:sp>
      <p:sp>
        <p:nvSpPr>
          <p:cNvPr id="4" name="Espace réservé du numéro de diapositive 3"/>
          <p:cNvSpPr>
            <a:spLocks noGrp="1"/>
          </p:cNvSpPr>
          <p:nvPr>
            <p:ph type="sldNum" sz="quarter" idx="12"/>
          </p:nvPr>
        </p:nvSpPr>
        <p:spPr/>
        <p:txBody>
          <a:bodyPr/>
          <a:lstStyle/>
          <a:p>
            <a:fld id="{CF4668DC-857F-487D-BFFA-8C0CA5037977}" type="slidenum">
              <a:rPr lang="fr-BE" smtClean="0"/>
              <a:t>7</a:t>
            </a:fld>
            <a:endParaRPr lang="fr-BE"/>
          </a:p>
        </p:txBody>
      </p:sp>
    </p:spTree>
    <p:extLst>
      <p:ext uri="{BB962C8B-B14F-4D97-AF65-F5344CB8AC3E}">
        <p14:creationId xmlns:p14="http://schemas.microsoft.com/office/powerpoint/2010/main" val="913348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95536" y="260648"/>
            <a:ext cx="7632848" cy="792088"/>
          </a:xfrm>
        </p:spPr>
        <p:txBody>
          <a:bodyPr>
            <a:normAutofit/>
          </a:bodyPr>
          <a:lstStyle/>
          <a:p>
            <a:r>
              <a:rPr lang="en-US" dirty="0"/>
              <a:t>MDA (Model Driven Architecture</a:t>
            </a:r>
            <a:r>
              <a:rPr lang="en-US" dirty="0" smtClean="0"/>
              <a:t>)</a:t>
            </a:r>
            <a:endParaRPr lang="fr-FR" dirty="0"/>
          </a:p>
        </p:txBody>
      </p:sp>
      <p:sp>
        <p:nvSpPr>
          <p:cNvPr id="3" name="Espace réservé du contenu 2"/>
          <p:cNvSpPr>
            <a:spLocks noGrp="1"/>
          </p:cNvSpPr>
          <p:nvPr>
            <p:ph idx="1"/>
          </p:nvPr>
        </p:nvSpPr>
        <p:spPr>
          <a:xfrm>
            <a:off x="251521" y="1340768"/>
            <a:ext cx="8136904" cy="4191000"/>
          </a:xfrm>
        </p:spPr>
        <p:txBody>
          <a:bodyPr>
            <a:noAutofit/>
          </a:bodyPr>
          <a:lstStyle/>
          <a:p>
            <a:r>
              <a:rPr lang="en-US" sz="2400" dirty="0">
                <a:latin typeface="Times New Roman" pitchFamily="18" charset="0"/>
                <a:cs typeface="Times New Roman" pitchFamily="18" charset="0"/>
              </a:rPr>
              <a:t>Everyone agrees think guided by software engineering models is the future applications. Bill Gates "</a:t>
            </a:r>
            <a:r>
              <a:rPr lang="en-US" sz="2400" i="1" dirty="0">
                <a:latin typeface="Times New Roman" pitchFamily="18" charset="0"/>
                <a:cs typeface="Times New Roman" pitchFamily="18" charset="0"/>
              </a:rPr>
              <a:t>Modeling is the future, and I think the companies working in this field are right."</a:t>
            </a:r>
            <a:endParaRPr lang="fr-FR" sz="2400" i="1" dirty="0">
              <a:latin typeface="Times New Roman" pitchFamily="18" charset="0"/>
              <a:cs typeface="Times New Roman" pitchFamily="18" charset="0"/>
            </a:endParaRPr>
          </a:p>
          <a:p>
            <a:r>
              <a:rPr lang="en-US" sz="2400" dirty="0">
                <a:latin typeface="Times New Roman" pitchFamily="18" charset="0"/>
                <a:cs typeface="Times New Roman" pitchFamily="18" charset="0"/>
              </a:rPr>
              <a:t>Model-driven architecture (MDA) is a software design approach for the development of software systems. It provides a set of guidelines for the structuring of specifications</a:t>
            </a:r>
            <a:r>
              <a:rPr lang="en-US" sz="2400" dirty="0" smtClean="0">
                <a:latin typeface="Times New Roman" pitchFamily="18" charset="0"/>
                <a:cs typeface="Times New Roman" pitchFamily="18" charset="0"/>
              </a:rPr>
              <a:t>,</a:t>
            </a:r>
          </a:p>
          <a:p>
            <a:r>
              <a:rPr lang="en-US" sz="2400" dirty="0">
                <a:latin typeface="Times New Roman" pitchFamily="18" charset="0"/>
                <a:cs typeface="Times New Roman" pitchFamily="18" charset="0"/>
              </a:rPr>
              <a:t>MDA is a way to organize and manage enterprise architectures supported by automated tools and services for both defining the models and facilitating transformations between different model types</a:t>
            </a:r>
            <a:r>
              <a:rPr lang="en-US" sz="2400" dirty="0" smtClean="0">
                <a:latin typeface="Times New Roman" pitchFamily="18" charset="0"/>
                <a:cs typeface="Times New Roman" pitchFamily="18" charset="0"/>
              </a:rPr>
              <a:t>.</a:t>
            </a:r>
          </a:p>
          <a:p>
            <a:r>
              <a:rPr lang="en-US" sz="2400" dirty="0">
                <a:latin typeface="Times New Roman" pitchFamily="18" charset="0"/>
                <a:cs typeface="Times New Roman" pitchFamily="18" charset="0"/>
              </a:rPr>
              <a:t>The model-driven architecture approach defines system functionality using a platform-independent model (PIM) using an appropriate domain-specific language (DSL).</a:t>
            </a:r>
            <a:endParaRPr lang="fr-FR" sz="2400" dirty="0">
              <a:latin typeface="Times New Roman" pitchFamily="18" charset="0"/>
              <a:cs typeface="Times New Roman" pitchFamily="18" charset="0"/>
            </a:endParaRPr>
          </a:p>
          <a:p>
            <a:endParaRPr lang="fr-FR" sz="2400" dirty="0">
              <a:latin typeface="Times New Roman" pitchFamily="18" charset="0"/>
              <a:cs typeface="Times New Roman" pitchFamily="18" charset="0"/>
            </a:endParaRPr>
          </a:p>
        </p:txBody>
      </p:sp>
      <p:sp>
        <p:nvSpPr>
          <p:cNvPr id="4" name="Espace réservé du numéro de diapositive 3"/>
          <p:cNvSpPr>
            <a:spLocks noGrp="1"/>
          </p:cNvSpPr>
          <p:nvPr>
            <p:ph type="sldNum" sz="quarter" idx="12"/>
          </p:nvPr>
        </p:nvSpPr>
        <p:spPr/>
        <p:txBody>
          <a:bodyPr/>
          <a:lstStyle/>
          <a:p>
            <a:fld id="{CF4668DC-857F-487D-BFFA-8C0CA5037977}" type="slidenum">
              <a:rPr lang="fr-BE" smtClean="0"/>
              <a:t>8</a:t>
            </a:fld>
            <a:endParaRPr lang="fr-BE"/>
          </a:p>
        </p:txBody>
      </p:sp>
    </p:spTree>
    <p:extLst>
      <p:ext uri="{BB962C8B-B14F-4D97-AF65-F5344CB8AC3E}">
        <p14:creationId xmlns:p14="http://schemas.microsoft.com/office/powerpoint/2010/main" val="4025720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fade">
                                      <p:cBhvr>
                                        <p:cTn id="2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p:cNvPicPr/>
          <p:nvPr/>
        </p:nvPicPr>
        <p:blipFill>
          <a:blip r:embed="rId2"/>
          <a:srcRect/>
          <a:stretch>
            <a:fillRect/>
          </a:stretch>
        </p:blipFill>
        <p:spPr bwMode="auto">
          <a:xfrm>
            <a:off x="906637" y="404664"/>
            <a:ext cx="6408712" cy="4671790"/>
          </a:xfrm>
          <a:prstGeom prst="rect">
            <a:avLst/>
          </a:prstGeom>
          <a:noFill/>
          <a:ln w="9525">
            <a:noFill/>
            <a:miter lim="800000"/>
            <a:headEnd/>
            <a:tailEnd/>
          </a:ln>
        </p:spPr>
      </p:pic>
      <p:sp>
        <p:nvSpPr>
          <p:cNvPr id="5" name="Rectangle 4"/>
          <p:cNvSpPr/>
          <p:nvPr/>
        </p:nvSpPr>
        <p:spPr>
          <a:xfrm>
            <a:off x="2925135" y="5455228"/>
            <a:ext cx="1898853" cy="369332"/>
          </a:xfrm>
          <a:prstGeom prst="rect">
            <a:avLst/>
          </a:prstGeom>
        </p:spPr>
        <p:txBody>
          <a:bodyPr wrap="none">
            <a:spAutoFit/>
          </a:bodyPr>
          <a:lstStyle/>
          <a:p>
            <a:r>
              <a:rPr lang="en-US" dirty="0"/>
              <a:t>MDA architecture</a:t>
            </a:r>
            <a:endParaRPr lang="fr-FR" dirty="0"/>
          </a:p>
        </p:txBody>
      </p:sp>
      <p:sp>
        <p:nvSpPr>
          <p:cNvPr id="2" name="Espace réservé du numéro de diapositive 1"/>
          <p:cNvSpPr>
            <a:spLocks noGrp="1"/>
          </p:cNvSpPr>
          <p:nvPr>
            <p:ph type="sldNum" sz="quarter" idx="12"/>
          </p:nvPr>
        </p:nvSpPr>
        <p:spPr/>
        <p:txBody>
          <a:bodyPr/>
          <a:lstStyle/>
          <a:p>
            <a:fld id="{CF4668DC-857F-487D-BFFA-8C0CA5037977}" type="slidenum">
              <a:rPr lang="fr-BE" smtClean="0"/>
              <a:t>9</a:t>
            </a:fld>
            <a:endParaRPr lang="fr-BE"/>
          </a:p>
        </p:txBody>
      </p:sp>
    </p:spTree>
    <p:extLst>
      <p:ext uri="{BB962C8B-B14F-4D97-AF65-F5344CB8AC3E}">
        <p14:creationId xmlns:p14="http://schemas.microsoft.com/office/powerpoint/2010/main" val="23396212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heme/theme1.xml><?xml version="1.0" encoding="utf-8"?>
<a:theme xmlns:a="http://schemas.openxmlformats.org/drawingml/2006/main" name="Theme1">
  <a:themeElements>
    <a:clrScheme name="BusinessContrast">
      <a:dk1>
        <a:srgbClr val="000000"/>
      </a:dk1>
      <a:lt1>
        <a:sysClr val="window" lastClr="FFFFFF"/>
      </a:lt1>
      <a:dk2>
        <a:srgbClr val="000000"/>
      </a:dk2>
      <a:lt2>
        <a:srgbClr val="E5E8E8"/>
      </a:lt2>
      <a:accent1>
        <a:srgbClr val="00AEEF"/>
      </a:accent1>
      <a:accent2>
        <a:srgbClr val="EA428A"/>
      </a:accent2>
      <a:accent3>
        <a:srgbClr val="EED500"/>
      </a:accent3>
      <a:accent4>
        <a:srgbClr val="F5A70D"/>
      </a:accent4>
      <a:accent5>
        <a:srgbClr val="8BCB30"/>
      </a:accent5>
      <a:accent6>
        <a:srgbClr val="9962C1"/>
      </a:accent6>
      <a:hlink>
        <a:srgbClr val="00AEEF"/>
      </a:hlink>
      <a:folHlink>
        <a:srgbClr val="9962C1"/>
      </a:folHlink>
    </a:clrScheme>
    <a:fontScheme name="Grille">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Office">
      <a:fillStyleLst>
        <a:solidFill>
          <a:schemeClr val="phClr"/>
        </a:solidFill>
        <a:gradFill rotWithShape="1">
          <a:gsLst>
            <a:gs pos="0">
              <a:schemeClr val="phClr">
                <a:lumMod val="157000"/>
                <a:satMod val="101000"/>
              </a:schemeClr>
            </a:gs>
            <a:gs pos="50000">
              <a:schemeClr val="phClr">
                <a:lumMod val="137000"/>
                <a:satMod val="103000"/>
              </a:schemeClr>
            </a:gs>
            <a:gs pos="100000">
              <a:schemeClr val="phClr">
                <a:lumMod val="115000"/>
                <a:satMod val="109000"/>
              </a:schemeClr>
            </a:gs>
          </a:gsLst>
          <a:lin ang="5400000" scaled="0"/>
        </a:gradFill>
        <a:gradFill rotWithShape="1">
          <a:gsLst>
            <a:gs pos="0">
              <a:schemeClr val="phClr">
                <a:satMod val="103000"/>
                <a:lumMod val="118000"/>
              </a:schemeClr>
            </a:gs>
            <a:gs pos="50000">
              <a:schemeClr val="phClr">
                <a:satMod val="89000"/>
                <a:lumMod val="91000"/>
              </a:schemeClr>
            </a:gs>
            <a:gs pos="100000">
              <a:schemeClr val="phClr">
                <a:lumMod val="6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Theme1" id="{3D84C6C7-4159-4532-98F2-8077AC7DE842}" vid="{B0C2EE21-7C0F-483C-84DE-4B19A7A5F196}"/>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Theme1</Template>
  <TotalTime>1444</TotalTime>
  <Words>1982</Words>
  <Application>Microsoft Office PowerPoint</Application>
  <PresentationFormat>Affichage à l'écran (4:3)</PresentationFormat>
  <Paragraphs>155</Paragraphs>
  <Slides>29</Slides>
  <Notes>1</Notes>
  <HiddenSlides>0</HiddenSlides>
  <MMClips>0</MMClips>
  <ScaleCrop>false</ScaleCrop>
  <HeadingPairs>
    <vt:vector size="4" baseType="variant">
      <vt:variant>
        <vt:lpstr>Thème</vt:lpstr>
      </vt:variant>
      <vt:variant>
        <vt:i4>1</vt:i4>
      </vt:variant>
      <vt:variant>
        <vt:lpstr>Titres des diapositives</vt:lpstr>
      </vt:variant>
      <vt:variant>
        <vt:i4>29</vt:i4>
      </vt:variant>
    </vt:vector>
  </HeadingPairs>
  <TitlesOfParts>
    <vt:vector size="30" baseType="lpstr">
      <vt:lpstr>Theme1</vt:lpstr>
      <vt:lpstr>Présentation PowerPoint</vt:lpstr>
      <vt:lpstr>Model driven architecture development  for hotel reservation system </vt:lpstr>
      <vt:lpstr>Work Plan</vt:lpstr>
      <vt:lpstr>Introduction (1/2)</vt:lpstr>
      <vt:lpstr>Introduction (2/2)</vt:lpstr>
      <vt:lpstr> Hotel management and hotel reservation system(1/3)  </vt:lpstr>
      <vt:lpstr>Hotel management and hotel reservation system (2/3)</vt:lpstr>
      <vt:lpstr>MDA (Model Driven Architecture)</vt:lpstr>
      <vt:lpstr>Présentation PowerPoint</vt:lpstr>
      <vt:lpstr>Présentation PowerPoint</vt:lpstr>
      <vt:lpstr>Présentation PowerPoint</vt:lpstr>
      <vt:lpstr>Présentation PowerPoint</vt:lpstr>
      <vt:lpstr>Computation Independent Model (CIM) </vt:lpstr>
      <vt:lpstr>Platform Independent Model (PIM) </vt:lpstr>
      <vt:lpstr>Présentation PowerPoint</vt:lpstr>
      <vt:lpstr>Model transformation</vt:lpstr>
      <vt:lpstr>Model transformation types</vt:lpstr>
      <vt:lpstr>MDA Tools</vt:lpstr>
      <vt:lpstr>Présentation PowerPoint</vt:lpstr>
      <vt:lpstr>Disadvantages of MDA</vt:lpstr>
      <vt:lpstr> Eclipse</vt:lpstr>
      <vt:lpstr>Eclipse Modeling Framework (EMF) (1/3)</vt:lpstr>
      <vt:lpstr>Eclipse Modeling Framework (EMF) (1/3)</vt:lpstr>
      <vt:lpstr>Eclipse Modeling Framework (EMF) (1/3)</vt:lpstr>
      <vt:lpstr>Hotel reservation System conception </vt:lpstr>
      <vt:lpstr>Hotel reservation System conception </vt:lpstr>
      <vt:lpstr>Hotel reservation System conception </vt:lpstr>
      <vt:lpstr>Meta-models for hotel reservation system</vt:lpstr>
      <vt:lpstr>Conclusion &amp; Prospects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nagm</dc:creator>
  <cp:lastModifiedBy>nagm</cp:lastModifiedBy>
  <cp:revision>41</cp:revision>
  <dcterms:created xsi:type="dcterms:W3CDTF">2013-09-06T13:12:12Z</dcterms:created>
  <dcterms:modified xsi:type="dcterms:W3CDTF">2013-09-08T06:04:20Z</dcterms:modified>
</cp:coreProperties>
</file>